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58" r:id="rId3"/>
  </p:sldIdLst>
  <p:sldSz cx="9906000" cy="6858000" type="A4"/>
  <p:notesSz cx="10018713" cy="14447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0066"/>
    <a:srgbClr val="FF0000"/>
    <a:srgbClr val="00B050"/>
    <a:srgbClr val="FFC000"/>
    <a:srgbClr val="7030A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70" autoAdjust="0"/>
  </p:normalViewPr>
  <p:slideViewPr>
    <p:cSldViewPr snapToGrid="0">
      <p:cViewPr varScale="1">
        <p:scale>
          <a:sx n="66" d="100"/>
          <a:sy n="66" d="100"/>
        </p:scale>
        <p:origin x="11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40903" cy="723423"/>
          </a:xfrm>
          <a:prstGeom prst="rect">
            <a:avLst/>
          </a:prstGeom>
        </p:spPr>
        <p:txBody>
          <a:bodyPr vert="horz" lIns="132311" tIns="66156" rIns="132311" bIns="66156" rtlCol="0"/>
          <a:lstStyle>
            <a:lvl1pPr algn="l">
              <a:defRPr sz="1700"/>
            </a:lvl1pPr>
          </a:lstStyle>
          <a:p>
            <a:endParaRPr lang="en-GB"/>
          </a:p>
        </p:txBody>
      </p:sp>
      <p:sp>
        <p:nvSpPr>
          <p:cNvPr id="3" name="Date Placeholder 2"/>
          <p:cNvSpPr>
            <a:spLocks noGrp="1"/>
          </p:cNvSpPr>
          <p:nvPr>
            <p:ph type="dt" idx="1"/>
          </p:nvPr>
        </p:nvSpPr>
        <p:spPr>
          <a:xfrm>
            <a:off x="5675501" y="0"/>
            <a:ext cx="4340903" cy="723423"/>
          </a:xfrm>
          <a:prstGeom prst="rect">
            <a:avLst/>
          </a:prstGeom>
        </p:spPr>
        <p:txBody>
          <a:bodyPr vert="horz" lIns="132311" tIns="66156" rIns="132311" bIns="66156" rtlCol="0"/>
          <a:lstStyle>
            <a:lvl1pPr algn="r">
              <a:defRPr sz="1700"/>
            </a:lvl1pPr>
          </a:lstStyle>
          <a:p>
            <a:fld id="{12EC3C2A-A15E-45ED-9829-7BB6858FA2D5}" type="datetimeFigureOut">
              <a:rPr lang="en-GB" smtClean="0"/>
              <a:t>27/01/2025</a:t>
            </a:fld>
            <a:endParaRPr lang="en-GB"/>
          </a:p>
        </p:txBody>
      </p:sp>
      <p:sp>
        <p:nvSpPr>
          <p:cNvPr id="4" name="Slide Image Placeholder 3"/>
          <p:cNvSpPr>
            <a:spLocks noGrp="1" noRot="1" noChangeAspect="1"/>
          </p:cNvSpPr>
          <p:nvPr>
            <p:ph type="sldImg" idx="2"/>
          </p:nvPr>
        </p:nvSpPr>
        <p:spPr>
          <a:xfrm>
            <a:off x="1485900" y="1804988"/>
            <a:ext cx="7046913" cy="4878387"/>
          </a:xfrm>
          <a:prstGeom prst="rect">
            <a:avLst/>
          </a:prstGeom>
          <a:noFill/>
          <a:ln w="12700">
            <a:solidFill>
              <a:prstClr val="black"/>
            </a:solidFill>
          </a:ln>
        </p:spPr>
        <p:txBody>
          <a:bodyPr vert="horz" lIns="132311" tIns="66156" rIns="132311" bIns="66156" rtlCol="0" anchor="ctr"/>
          <a:lstStyle/>
          <a:p>
            <a:endParaRPr lang="en-GB"/>
          </a:p>
        </p:txBody>
      </p:sp>
      <p:sp>
        <p:nvSpPr>
          <p:cNvPr id="5" name="Notes Placeholder 4"/>
          <p:cNvSpPr>
            <a:spLocks noGrp="1"/>
          </p:cNvSpPr>
          <p:nvPr>
            <p:ph type="body" sz="quarter" idx="3"/>
          </p:nvPr>
        </p:nvSpPr>
        <p:spPr>
          <a:xfrm>
            <a:off x="1002102" y="6952637"/>
            <a:ext cx="8014509" cy="5688936"/>
          </a:xfrm>
          <a:prstGeom prst="rect">
            <a:avLst/>
          </a:prstGeom>
        </p:spPr>
        <p:txBody>
          <a:bodyPr vert="horz" lIns="132311" tIns="66156" rIns="132311" bIns="661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724415"/>
            <a:ext cx="4340903" cy="723423"/>
          </a:xfrm>
          <a:prstGeom prst="rect">
            <a:avLst/>
          </a:prstGeom>
        </p:spPr>
        <p:txBody>
          <a:bodyPr vert="horz" lIns="132311" tIns="66156" rIns="132311" bIns="66156" rtlCol="0" anchor="b"/>
          <a:lstStyle>
            <a:lvl1pPr algn="l">
              <a:defRPr sz="1700"/>
            </a:lvl1pPr>
          </a:lstStyle>
          <a:p>
            <a:endParaRPr lang="en-GB"/>
          </a:p>
        </p:txBody>
      </p:sp>
      <p:sp>
        <p:nvSpPr>
          <p:cNvPr id="7" name="Slide Number Placeholder 6"/>
          <p:cNvSpPr>
            <a:spLocks noGrp="1"/>
          </p:cNvSpPr>
          <p:nvPr>
            <p:ph type="sldNum" sz="quarter" idx="5"/>
          </p:nvPr>
        </p:nvSpPr>
        <p:spPr>
          <a:xfrm>
            <a:off x="5675501" y="13724415"/>
            <a:ext cx="4340903" cy="723423"/>
          </a:xfrm>
          <a:prstGeom prst="rect">
            <a:avLst/>
          </a:prstGeom>
        </p:spPr>
        <p:txBody>
          <a:bodyPr vert="horz" lIns="132311" tIns="66156" rIns="132311" bIns="66156" rtlCol="0" anchor="b"/>
          <a:lstStyle>
            <a:lvl1pPr algn="r">
              <a:defRPr sz="1700"/>
            </a:lvl1pPr>
          </a:lstStyle>
          <a:p>
            <a:fld id="{A82C4587-C495-4CB4-B7B1-5FFC45F3989A}" type="slidenum">
              <a:rPr lang="en-GB" smtClean="0"/>
              <a:t>‹#›</a:t>
            </a:fld>
            <a:endParaRPr lang="en-GB"/>
          </a:p>
        </p:txBody>
      </p:sp>
    </p:spTree>
    <p:extLst>
      <p:ext uri="{BB962C8B-B14F-4D97-AF65-F5344CB8AC3E}">
        <p14:creationId xmlns:p14="http://schemas.microsoft.com/office/powerpoint/2010/main" val="412151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8B3548-0360-4D06-B0D1-831F4A141123}"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366543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B3548-0360-4D06-B0D1-831F4A141123}"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401999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B3548-0360-4D06-B0D1-831F4A141123}"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6579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B3548-0360-4D06-B0D1-831F4A141123}"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109581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B3548-0360-4D06-B0D1-831F4A141123}" type="datetimeFigureOut">
              <a:rPr lang="en-GB" smtClean="0"/>
              <a:t>27/01/2025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417123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8B3548-0360-4D06-B0D1-831F4A141123}" type="datetimeFigureOut">
              <a:rPr lang="en-GB" smtClean="0"/>
              <a:t>27/01/2025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59585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8B3548-0360-4D06-B0D1-831F4A141123}" type="datetimeFigureOut">
              <a:rPr lang="en-GB" smtClean="0"/>
              <a:t>27/01/2025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266833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8B3548-0360-4D06-B0D1-831F4A141123}" type="datetimeFigureOut">
              <a:rPr lang="en-GB" smtClean="0"/>
              <a:t>27/01/2025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105253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B3548-0360-4D06-B0D1-831F4A141123}" type="datetimeFigureOut">
              <a:rPr lang="en-GB" smtClean="0"/>
              <a:t>27/01/2025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240089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8B3548-0360-4D06-B0D1-831F4A141123}" type="datetimeFigureOut">
              <a:rPr lang="en-GB" smtClean="0"/>
              <a:t>27/01/2025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361537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8B3548-0360-4D06-B0D1-831F4A141123}" type="datetimeFigureOut">
              <a:rPr lang="en-GB" smtClean="0"/>
              <a:t>27/01/2025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76DBCF-0695-452F-9CC9-6B9A739E49F5}" type="slidenum">
              <a:rPr lang="en-GB" smtClean="0"/>
              <a:t>‹#›</a:t>
            </a:fld>
            <a:endParaRPr lang="en-GB"/>
          </a:p>
        </p:txBody>
      </p:sp>
    </p:spTree>
    <p:extLst>
      <p:ext uri="{BB962C8B-B14F-4D97-AF65-F5344CB8AC3E}">
        <p14:creationId xmlns:p14="http://schemas.microsoft.com/office/powerpoint/2010/main" val="5461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B3548-0360-4D06-B0D1-831F4A141123}" type="datetimeFigureOut">
              <a:rPr lang="en-GB" smtClean="0"/>
              <a:t>27/01/2025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6DBCF-0695-452F-9CC9-6B9A739E49F5}" type="slidenum">
              <a:rPr lang="en-GB" smtClean="0"/>
              <a:t>‹#›</a:t>
            </a:fld>
            <a:endParaRPr lang="en-GB"/>
          </a:p>
        </p:txBody>
      </p:sp>
    </p:spTree>
    <p:extLst>
      <p:ext uri="{BB962C8B-B14F-4D97-AF65-F5344CB8AC3E}">
        <p14:creationId xmlns:p14="http://schemas.microsoft.com/office/powerpoint/2010/main" val="2528103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3D9495-6CB1-4B83-B822-CC10967665DB}"/>
              </a:ext>
            </a:extLst>
          </p:cNvPr>
          <p:cNvSpPr txBox="1"/>
          <p:nvPr/>
        </p:nvSpPr>
        <p:spPr>
          <a:xfrm>
            <a:off x="128966" y="674038"/>
            <a:ext cx="5393635" cy="3816429"/>
          </a:xfrm>
          <a:prstGeom prst="rect">
            <a:avLst/>
          </a:prstGeom>
          <a:solidFill>
            <a:srgbClr val="FFC000">
              <a:alpha val="50196"/>
            </a:srgbClr>
          </a:solidFill>
        </p:spPr>
        <p:txBody>
          <a:bodyPr wrap="square" rtlCol="0">
            <a:spAutoFit/>
          </a:bodyPr>
          <a:lstStyle/>
          <a:p>
            <a:r>
              <a:rPr lang="en-US" b="1" dirty="0">
                <a:ln w="0">
                  <a:noFill/>
                </a:ln>
              </a:rPr>
              <a:t>Prime Numbers</a:t>
            </a:r>
          </a:p>
          <a:p>
            <a:r>
              <a:rPr lang="en-GB" sz="1000" dirty="0">
                <a:solidFill>
                  <a:srgbClr val="1F1F1F"/>
                </a:solidFill>
              </a:rPr>
              <a:t>A prime number is a</a:t>
            </a:r>
            <a:r>
              <a:rPr lang="en-GB" sz="1000" b="0" i="0" dirty="0">
                <a:solidFill>
                  <a:srgbClr val="1F1F1F"/>
                </a:solidFill>
                <a:effectLst/>
              </a:rPr>
              <a:t> whole number greater than 1 that cannot be </a:t>
            </a:r>
          </a:p>
          <a:p>
            <a:r>
              <a:rPr lang="en-GB" sz="1000" b="0" i="0" dirty="0">
                <a:solidFill>
                  <a:srgbClr val="1F1F1F"/>
                </a:solidFill>
                <a:effectLst/>
              </a:rPr>
              <a:t>exactly divided by any whole number other </a:t>
            </a:r>
          </a:p>
          <a:p>
            <a:r>
              <a:rPr lang="en-GB" sz="1000" b="0" i="0" dirty="0">
                <a:solidFill>
                  <a:srgbClr val="1F1F1F"/>
                </a:solidFill>
                <a:effectLst/>
              </a:rPr>
              <a:t>than itself and 1 (e.g. 2, 3, 5, 7, 11).</a:t>
            </a:r>
            <a:endParaRPr lang="en-US" sz="1000" b="1" dirty="0">
              <a:ln w="0">
                <a:noFill/>
              </a:ln>
              <a:solidFill>
                <a:srgbClr val="002060"/>
              </a:solidFill>
            </a:endParaRPr>
          </a:p>
          <a:p>
            <a:endParaRPr lang="en-US" sz="1000" b="1" dirty="0">
              <a:ln w="0">
                <a:noFill/>
              </a:ln>
              <a:solidFill>
                <a:srgbClr val="002060"/>
              </a:solidFill>
            </a:endParaRPr>
          </a:p>
          <a:p>
            <a:endParaRPr lang="en-US" sz="2800" b="1" dirty="0">
              <a:ln w="0">
                <a:noFill/>
              </a:ln>
              <a:solidFill>
                <a:srgbClr val="002060"/>
              </a:solidFill>
            </a:endParaRPr>
          </a:p>
          <a:p>
            <a:r>
              <a:rPr lang="en-US" b="1" dirty="0">
                <a:ln w="0">
                  <a:noFill/>
                </a:ln>
              </a:rPr>
              <a:t>Angles</a:t>
            </a:r>
            <a:r>
              <a:rPr lang="en-US" b="1" dirty="0">
                <a:ln w="0">
                  <a:noFill/>
                </a:ln>
                <a:solidFill>
                  <a:srgbClr val="002060"/>
                </a:solidFill>
              </a:rPr>
              <a:t> </a:t>
            </a:r>
          </a:p>
          <a:p>
            <a:endParaRPr lang="en-US" b="1" dirty="0">
              <a:ln w="0">
                <a:noFill/>
              </a:ln>
              <a:solidFill>
                <a:srgbClr val="002060"/>
              </a:solidFill>
            </a:endParaRPr>
          </a:p>
          <a:p>
            <a:r>
              <a:rPr lang="en-GB" sz="1000" b="1" i="0" dirty="0">
                <a:solidFill>
                  <a:srgbClr val="141414"/>
                </a:solidFill>
                <a:effectLst/>
                <a:latin typeface="ReithSans"/>
              </a:rPr>
              <a:t>Angles</a:t>
            </a:r>
            <a:r>
              <a:rPr lang="en-GB" sz="1000" b="0" i="0" dirty="0">
                <a:solidFill>
                  <a:srgbClr val="141414"/>
                </a:solidFill>
                <a:effectLst/>
                <a:latin typeface="ReithSans"/>
              </a:rPr>
              <a:t> are all around us. An angle is created when two straight lines </a:t>
            </a:r>
          </a:p>
          <a:p>
            <a:r>
              <a:rPr lang="en-GB" sz="1000" b="0" i="0" dirty="0">
                <a:solidFill>
                  <a:srgbClr val="141414"/>
                </a:solidFill>
                <a:effectLst/>
                <a:latin typeface="ReithSans"/>
              </a:rPr>
              <a:t>meet.</a:t>
            </a:r>
          </a:p>
          <a:p>
            <a:endParaRPr lang="en-GB" sz="1000" b="0" i="0" dirty="0">
              <a:solidFill>
                <a:srgbClr val="141414"/>
              </a:solidFill>
              <a:effectLst/>
              <a:latin typeface="ReithSans"/>
            </a:endParaRPr>
          </a:p>
          <a:p>
            <a:pPr>
              <a:buFont typeface="Arial" panose="020B0604020202020204" pitchFamily="34" charset="0"/>
              <a:buChar char="•"/>
            </a:pPr>
            <a:r>
              <a:rPr lang="en-GB" sz="1000" b="0" i="0" dirty="0">
                <a:solidFill>
                  <a:srgbClr val="1F1F1F"/>
                </a:solidFill>
                <a:effectLst/>
                <a:latin typeface="Google Sans"/>
              </a:rPr>
              <a:t>An angle less than 90° is acute.</a:t>
            </a:r>
          </a:p>
          <a:p>
            <a:pPr>
              <a:buFont typeface="Arial" panose="020B0604020202020204" pitchFamily="34" charset="0"/>
              <a:buChar char="•"/>
            </a:pPr>
            <a:r>
              <a:rPr lang="en-GB" sz="1000" b="0" i="0" dirty="0">
                <a:solidFill>
                  <a:srgbClr val="1F1F1F"/>
                </a:solidFill>
                <a:effectLst/>
                <a:latin typeface="Google Sans"/>
              </a:rPr>
              <a:t>An angle between 90° and 180° is obtuse.</a:t>
            </a:r>
          </a:p>
          <a:p>
            <a:pPr>
              <a:buFont typeface="Arial" panose="020B0604020202020204" pitchFamily="34" charset="0"/>
              <a:buChar char="•"/>
            </a:pPr>
            <a:r>
              <a:rPr lang="en-GB" sz="1000" b="0" i="0" dirty="0">
                <a:solidFill>
                  <a:srgbClr val="1F1F1F"/>
                </a:solidFill>
                <a:effectLst/>
                <a:latin typeface="Google Sans"/>
              </a:rPr>
              <a:t>An angle greater than 180° and less than 360° is reflex.</a:t>
            </a:r>
          </a:p>
          <a:p>
            <a:pPr>
              <a:buFont typeface="Arial" panose="020B0604020202020204" pitchFamily="34" charset="0"/>
              <a:buChar char="•"/>
            </a:pPr>
            <a:r>
              <a:rPr lang="en-GB" sz="1000" b="0" i="0" dirty="0">
                <a:solidFill>
                  <a:srgbClr val="1F1F1F"/>
                </a:solidFill>
                <a:effectLst/>
                <a:latin typeface="Google Sans"/>
              </a:rPr>
              <a:t>An angle of exactly 90° is a right-angle.</a:t>
            </a:r>
          </a:p>
          <a:p>
            <a:pPr>
              <a:buFont typeface="Arial" panose="020B0604020202020204" pitchFamily="34" charset="0"/>
              <a:buChar char="•"/>
            </a:pPr>
            <a:endParaRPr lang="en-GB" sz="1000" dirty="0">
              <a:solidFill>
                <a:srgbClr val="1F1F1F"/>
              </a:solidFill>
              <a:latin typeface="Google Sans"/>
            </a:endParaRPr>
          </a:p>
          <a:p>
            <a:pPr>
              <a:buFont typeface="Arial" panose="020B0604020202020204" pitchFamily="34" charset="0"/>
              <a:buChar char="•"/>
            </a:pPr>
            <a:endParaRPr lang="en-GB" sz="1000" b="0" i="0" dirty="0">
              <a:solidFill>
                <a:srgbClr val="1F1F1F"/>
              </a:solidFill>
              <a:effectLst/>
              <a:latin typeface="Google Sans"/>
            </a:endParaRPr>
          </a:p>
          <a:p>
            <a:pPr>
              <a:buFont typeface="Arial" panose="020B0604020202020204" pitchFamily="34" charset="0"/>
              <a:buChar char="•"/>
            </a:pPr>
            <a:endParaRPr lang="en-GB" sz="1000" dirty="0">
              <a:solidFill>
                <a:srgbClr val="1F1F1F"/>
              </a:solidFill>
              <a:latin typeface="Google Sans"/>
            </a:endParaRPr>
          </a:p>
          <a:p>
            <a:pPr>
              <a:buFont typeface="Arial" panose="020B0604020202020204" pitchFamily="34" charset="0"/>
              <a:buChar char="•"/>
            </a:pPr>
            <a:endParaRPr lang="en-GB" sz="1000" b="0" i="0" dirty="0">
              <a:solidFill>
                <a:srgbClr val="1F1F1F"/>
              </a:solidFill>
              <a:effectLst/>
              <a:latin typeface="Google Sans"/>
            </a:endParaRPr>
          </a:p>
          <a:p>
            <a:endParaRPr lang="en-US" sz="1000" b="1" dirty="0">
              <a:ln w="0">
                <a:noFill/>
              </a:ln>
              <a:solidFill>
                <a:srgbClr val="002060"/>
              </a:solidFill>
            </a:endParaRPr>
          </a:p>
        </p:txBody>
      </p:sp>
      <p:sp>
        <p:nvSpPr>
          <p:cNvPr id="6" name="TextBox 5">
            <a:extLst>
              <a:ext uri="{FF2B5EF4-FFF2-40B4-BE49-F238E27FC236}">
                <a16:creationId xmlns:a16="http://schemas.microsoft.com/office/drawing/2014/main" id="{A9453E26-7290-4845-9D2D-CF50348F3E47}"/>
              </a:ext>
            </a:extLst>
          </p:cNvPr>
          <p:cNvSpPr txBox="1"/>
          <p:nvPr/>
        </p:nvSpPr>
        <p:spPr>
          <a:xfrm>
            <a:off x="5632174" y="172278"/>
            <a:ext cx="4154557" cy="6340197"/>
          </a:xfrm>
          <a:prstGeom prst="rect">
            <a:avLst/>
          </a:prstGeom>
          <a:solidFill>
            <a:srgbClr val="7030A0">
              <a:alpha val="50196"/>
            </a:srgbClr>
          </a:solidFill>
        </p:spPr>
        <p:txBody>
          <a:bodyPr wrap="square" rtlCol="0">
            <a:spAutoFit/>
          </a:bodyPr>
          <a:lstStyle/>
          <a:p>
            <a:r>
              <a:rPr lang="en-US" sz="2800" b="1" dirty="0">
                <a:ln w="0">
                  <a:noFill/>
                </a:ln>
              </a:rPr>
              <a:t>English</a:t>
            </a:r>
          </a:p>
          <a:p>
            <a:endParaRPr lang="en-US" sz="2800" b="1" dirty="0">
              <a:ln w="0">
                <a:noFill/>
              </a:ln>
            </a:endParaRPr>
          </a:p>
          <a:p>
            <a:endParaRPr lang="en-US" sz="1000" b="1" dirty="0">
              <a:ln w="0">
                <a:noFill/>
              </a:ln>
            </a:endParaRPr>
          </a:p>
          <a:p>
            <a:endParaRPr lang="en-US" sz="1000" b="1" dirty="0">
              <a:ln w="0">
                <a:noFill/>
              </a:ln>
            </a:endParaRPr>
          </a:p>
          <a:p>
            <a:pPr algn="ctr"/>
            <a:r>
              <a:rPr lang="en-US" sz="1000" dirty="0">
                <a:ln w="0">
                  <a:noFill/>
                </a:ln>
              </a:rPr>
              <a:t>In English, we will be reading the book ‘Arthur </a:t>
            </a:r>
            <a:r>
              <a:rPr lang="en-US" sz="1000" dirty="0" err="1">
                <a:ln w="0">
                  <a:noFill/>
                </a:ln>
              </a:rPr>
              <a:t>Spiderwick’s</a:t>
            </a:r>
            <a:r>
              <a:rPr lang="en-US" sz="1000" dirty="0">
                <a:ln w="0">
                  <a:noFill/>
                </a:ln>
              </a:rPr>
              <a:t> Field Guide to the Fantastical World Around Us. The children will be creating a non chronological report in the style of the field guide, about an innovated creature of their own imagining. Children will explore a wide range of vocabulary and use a thesaurus to extend their language. The children will complete the term by writing a balanced argument. </a:t>
            </a:r>
          </a:p>
          <a:p>
            <a:endParaRPr lang="en-US" sz="2800" b="1" dirty="0">
              <a:ln w="0">
                <a:noFill/>
              </a:ln>
              <a:solidFill>
                <a:schemeClr val="bg1"/>
              </a:solidFill>
            </a:endParaRPr>
          </a:p>
          <a:p>
            <a:endParaRPr lang="en-US" sz="2800" b="1" dirty="0">
              <a:ln w="0">
                <a:noFill/>
              </a:ln>
              <a:solidFill>
                <a:schemeClr val="bg1"/>
              </a:solidFill>
            </a:endParaRPr>
          </a:p>
          <a:p>
            <a:endParaRPr lang="en-US" sz="1100" dirty="0">
              <a:ln w="0">
                <a:noFill/>
              </a:ln>
              <a:solidFill>
                <a:srgbClr val="002060"/>
              </a:solidFill>
            </a:endParaRPr>
          </a:p>
          <a:p>
            <a:endParaRPr lang="en-US" sz="11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endParaRPr lang="en-US" sz="1200" dirty="0">
              <a:ln w="0">
                <a:noFill/>
              </a:ln>
              <a:solidFill>
                <a:srgbClr val="002060"/>
              </a:solidFill>
            </a:endParaRPr>
          </a:p>
          <a:p>
            <a:br>
              <a:rPr lang="en-US" sz="1200" dirty="0">
                <a:ln w="0">
                  <a:noFill/>
                </a:ln>
                <a:solidFill>
                  <a:srgbClr val="002060"/>
                </a:solidFill>
              </a:rPr>
            </a:br>
            <a:br>
              <a:rPr lang="en-US" sz="1200" dirty="0">
                <a:ln w="0">
                  <a:noFill/>
                </a:ln>
                <a:solidFill>
                  <a:srgbClr val="002060"/>
                </a:solidFill>
              </a:rPr>
            </a:br>
            <a:endParaRPr lang="en-US" sz="1200" dirty="0">
              <a:ln w="0">
                <a:noFill/>
              </a:ln>
              <a:solidFill>
                <a:srgbClr val="002060"/>
              </a:solidFill>
            </a:endParaRPr>
          </a:p>
        </p:txBody>
      </p:sp>
      <p:sp>
        <p:nvSpPr>
          <p:cNvPr id="9" name="TextBox 8">
            <a:extLst>
              <a:ext uri="{FF2B5EF4-FFF2-40B4-BE49-F238E27FC236}">
                <a16:creationId xmlns:a16="http://schemas.microsoft.com/office/drawing/2014/main" id="{BE81D7C6-6A8F-4CE4-BCD0-A68E395BB28B}"/>
              </a:ext>
            </a:extLst>
          </p:cNvPr>
          <p:cNvSpPr txBox="1"/>
          <p:nvPr/>
        </p:nvSpPr>
        <p:spPr>
          <a:xfrm>
            <a:off x="119269" y="172278"/>
            <a:ext cx="5393635" cy="461665"/>
          </a:xfrm>
          <a:prstGeom prst="rect">
            <a:avLst/>
          </a:prstGeom>
          <a:solidFill>
            <a:srgbClr val="00B0F0">
              <a:alpha val="50196"/>
            </a:srgbClr>
          </a:solidFill>
        </p:spPr>
        <p:txBody>
          <a:bodyPr wrap="square" rtlCol="0">
            <a:spAutoFit/>
          </a:bodyPr>
          <a:lstStyle/>
          <a:p>
            <a:r>
              <a:rPr lang="en-US" sz="2400" b="1" dirty="0">
                <a:ln w="0">
                  <a:noFill/>
                </a:ln>
              </a:rPr>
              <a:t>Year 6 Knowledge Map -  Lent 1 -  2025</a:t>
            </a:r>
            <a:endParaRPr lang="en-GB" sz="2400" b="1" dirty="0">
              <a:ln w="0">
                <a:noFill/>
              </a:ln>
            </a:endParaRPr>
          </a:p>
        </p:txBody>
      </p:sp>
      <p:graphicFrame>
        <p:nvGraphicFramePr>
          <p:cNvPr id="7" name="Table 6">
            <a:extLst>
              <a:ext uri="{FF2B5EF4-FFF2-40B4-BE49-F238E27FC236}">
                <a16:creationId xmlns:a16="http://schemas.microsoft.com/office/drawing/2014/main" id="{97CF9C47-B999-47BB-8744-89A1CC4A88CB}"/>
              </a:ext>
            </a:extLst>
          </p:cNvPr>
          <p:cNvGraphicFramePr>
            <a:graphicFrameLocks noGrp="1"/>
          </p:cNvGraphicFramePr>
          <p:nvPr>
            <p:extLst>
              <p:ext uri="{D42A27DB-BD31-4B8C-83A1-F6EECF244321}">
                <p14:modId xmlns:p14="http://schemas.microsoft.com/office/powerpoint/2010/main" val="2788274103"/>
              </p:ext>
            </p:extLst>
          </p:nvPr>
        </p:nvGraphicFramePr>
        <p:xfrm>
          <a:off x="5640898" y="4595089"/>
          <a:ext cx="4154556" cy="2189305"/>
        </p:xfrm>
        <a:graphic>
          <a:graphicData uri="http://schemas.openxmlformats.org/drawingml/2006/table">
            <a:tbl>
              <a:tblPr firstRow="1" bandRow="1">
                <a:tableStyleId>{00A15C55-8517-42AA-B614-E9B94910E393}</a:tableStyleId>
              </a:tblPr>
              <a:tblGrid>
                <a:gridCol w="1384852">
                  <a:extLst>
                    <a:ext uri="{9D8B030D-6E8A-4147-A177-3AD203B41FA5}">
                      <a16:colId xmlns:a16="http://schemas.microsoft.com/office/drawing/2014/main" val="211179114"/>
                    </a:ext>
                  </a:extLst>
                </a:gridCol>
                <a:gridCol w="1384852">
                  <a:extLst>
                    <a:ext uri="{9D8B030D-6E8A-4147-A177-3AD203B41FA5}">
                      <a16:colId xmlns:a16="http://schemas.microsoft.com/office/drawing/2014/main" val="2540709810"/>
                    </a:ext>
                  </a:extLst>
                </a:gridCol>
                <a:gridCol w="1384852">
                  <a:extLst>
                    <a:ext uri="{9D8B030D-6E8A-4147-A177-3AD203B41FA5}">
                      <a16:colId xmlns:a16="http://schemas.microsoft.com/office/drawing/2014/main" val="2349864156"/>
                    </a:ext>
                  </a:extLst>
                </a:gridCol>
              </a:tblGrid>
              <a:tr h="668239">
                <a:tc gridSpan="3">
                  <a:txBody>
                    <a:bodyPr/>
                    <a:lstStyle/>
                    <a:p>
                      <a:pPr algn="ctr"/>
                      <a:r>
                        <a:rPr lang="en-US" sz="2000" dirty="0"/>
                        <a:t>Learn these spellings and try to include them in your written work</a:t>
                      </a:r>
                      <a:endParaRPr lang="en-GB" sz="20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574004366"/>
                  </a:ext>
                </a:extLst>
              </a:tr>
              <a:tr h="297653">
                <a:tc>
                  <a:txBody>
                    <a:bodyPr/>
                    <a:lstStyle/>
                    <a:p>
                      <a:pPr algn="ctr"/>
                      <a:r>
                        <a:rPr lang="en-US" sz="1100" dirty="0"/>
                        <a:t>malevolent</a:t>
                      </a:r>
                      <a:endParaRPr lang="en-GB" sz="1100" dirty="0"/>
                    </a:p>
                  </a:txBody>
                  <a:tcPr/>
                </a:tc>
                <a:tc>
                  <a:txBody>
                    <a:bodyPr/>
                    <a:lstStyle/>
                    <a:p>
                      <a:pPr algn="ctr"/>
                      <a:r>
                        <a:rPr lang="en-US" sz="1100" dirty="0"/>
                        <a:t>supernatural</a:t>
                      </a:r>
                      <a:endParaRPr lang="en-GB" sz="1100" dirty="0"/>
                    </a:p>
                  </a:txBody>
                  <a:tcPr/>
                </a:tc>
                <a:tc>
                  <a:txBody>
                    <a:bodyPr/>
                    <a:lstStyle/>
                    <a:p>
                      <a:pPr algn="ctr"/>
                      <a:r>
                        <a:rPr lang="en-US" sz="1100" dirty="0"/>
                        <a:t>terrifying</a:t>
                      </a:r>
                      <a:endParaRPr lang="en-GB" sz="1100" dirty="0"/>
                    </a:p>
                  </a:txBody>
                  <a:tcPr/>
                </a:tc>
                <a:extLst>
                  <a:ext uri="{0D108BD9-81ED-4DB2-BD59-A6C34878D82A}">
                    <a16:rowId xmlns:a16="http://schemas.microsoft.com/office/drawing/2014/main" val="2681418107"/>
                  </a:ext>
                </a:extLst>
              </a:tr>
              <a:tr h="297653">
                <a:tc>
                  <a:txBody>
                    <a:bodyPr/>
                    <a:lstStyle/>
                    <a:p>
                      <a:pPr algn="ctr"/>
                      <a:r>
                        <a:rPr lang="en-US" sz="1100" dirty="0"/>
                        <a:t>forbidding</a:t>
                      </a:r>
                      <a:endParaRPr lang="en-GB" sz="1100" dirty="0"/>
                    </a:p>
                  </a:txBody>
                  <a:tcPr/>
                </a:tc>
                <a:tc>
                  <a:txBody>
                    <a:bodyPr/>
                    <a:lstStyle/>
                    <a:p>
                      <a:pPr algn="ctr"/>
                      <a:r>
                        <a:rPr lang="en-US" sz="1100" dirty="0"/>
                        <a:t>peculiar</a:t>
                      </a:r>
                      <a:endParaRPr lang="en-GB" sz="1100" dirty="0"/>
                    </a:p>
                  </a:txBody>
                  <a:tcPr/>
                </a:tc>
                <a:tc>
                  <a:txBody>
                    <a:bodyPr/>
                    <a:lstStyle/>
                    <a:p>
                      <a:pPr algn="ctr"/>
                      <a:r>
                        <a:rPr lang="en-US" sz="1100" dirty="0"/>
                        <a:t>fearsome</a:t>
                      </a:r>
                      <a:endParaRPr lang="en-GB" sz="1100" dirty="0"/>
                    </a:p>
                  </a:txBody>
                  <a:tcPr/>
                </a:tc>
                <a:extLst>
                  <a:ext uri="{0D108BD9-81ED-4DB2-BD59-A6C34878D82A}">
                    <a16:rowId xmlns:a16="http://schemas.microsoft.com/office/drawing/2014/main" val="1580120053"/>
                  </a:ext>
                </a:extLst>
              </a:tr>
              <a:tr h="297653">
                <a:tc>
                  <a:txBody>
                    <a:bodyPr/>
                    <a:lstStyle/>
                    <a:p>
                      <a:pPr algn="ctr"/>
                      <a:r>
                        <a:rPr lang="en-US" sz="1100" dirty="0"/>
                        <a:t>fundamentally </a:t>
                      </a:r>
                      <a:endParaRPr lang="en-GB" sz="1100" dirty="0"/>
                    </a:p>
                  </a:txBody>
                  <a:tcPr/>
                </a:tc>
                <a:tc>
                  <a:txBody>
                    <a:bodyPr/>
                    <a:lstStyle/>
                    <a:p>
                      <a:pPr algn="ctr"/>
                      <a:r>
                        <a:rPr lang="en-US" sz="1100" dirty="0"/>
                        <a:t>benevolent</a:t>
                      </a:r>
                      <a:endParaRPr lang="en-GB" sz="1100" dirty="0"/>
                    </a:p>
                  </a:txBody>
                  <a:tcPr/>
                </a:tc>
                <a:tc>
                  <a:txBody>
                    <a:bodyPr/>
                    <a:lstStyle/>
                    <a:p>
                      <a:pPr algn="ctr"/>
                      <a:r>
                        <a:rPr lang="en-US" sz="1100" dirty="0"/>
                        <a:t>nuisance</a:t>
                      </a:r>
                      <a:endParaRPr lang="en-GB" sz="1100" dirty="0"/>
                    </a:p>
                  </a:txBody>
                  <a:tcPr/>
                </a:tc>
                <a:extLst>
                  <a:ext uri="{0D108BD9-81ED-4DB2-BD59-A6C34878D82A}">
                    <a16:rowId xmlns:a16="http://schemas.microsoft.com/office/drawing/2014/main" val="3220510940"/>
                  </a:ext>
                </a:extLst>
              </a:tr>
              <a:tr h="297653">
                <a:tc>
                  <a:txBody>
                    <a:bodyPr/>
                    <a:lstStyle/>
                    <a:p>
                      <a:pPr algn="ctr"/>
                      <a:r>
                        <a:rPr lang="en-US" sz="1100" dirty="0"/>
                        <a:t>physical</a:t>
                      </a:r>
                      <a:endParaRPr lang="en-GB" sz="1100" dirty="0"/>
                    </a:p>
                  </a:txBody>
                  <a:tcPr/>
                </a:tc>
                <a:tc>
                  <a:txBody>
                    <a:bodyPr/>
                    <a:lstStyle/>
                    <a:p>
                      <a:pPr algn="ctr"/>
                      <a:r>
                        <a:rPr lang="en-US" sz="1100" dirty="0"/>
                        <a:t>fascinating</a:t>
                      </a:r>
                      <a:endParaRPr lang="en-GB" sz="1100" dirty="0"/>
                    </a:p>
                  </a:txBody>
                  <a:tcPr/>
                </a:tc>
                <a:tc>
                  <a:txBody>
                    <a:bodyPr/>
                    <a:lstStyle/>
                    <a:p>
                      <a:pPr algn="ctr"/>
                      <a:r>
                        <a:rPr lang="en-US" sz="1100" dirty="0"/>
                        <a:t>immediately</a:t>
                      </a:r>
                      <a:endParaRPr lang="en-GB" sz="1100" dirty="0"/>
                    </a:p>
                  </a:txBody>
                  <a:tcPr/>
                </a:tc>
                <a:extLst>
                  <a:ext uri="{0D108BD9-81ED-4DB2-BD59-A6C34878D82A}">
                    <a16:rowId xmlns:a16="http://schemas.microsoft.com/office/drawing/2014/main" val="664783676"/>
                  </a:ext>
                </a:extLst>
              </a:tr>
              <a:tr h="297653">
                <a:tc>
                  <a:txBody>
                    <a:bodyPr/>
                    <a:lstStyle/>
                    <a:p>
                      <a:pPr algn="ctr"/>
                      <a:r>
                        <a:rPr lang="en-US" sz="1100" dirty="0"/>
                        <a:t>stomach</a:t>
                      </a:r>
                      <a:endParaRPr lang="en-GB" sz="1100" dirty="0"/>
                    </a:p>
                  </a:txBody>
                  <a:tcPr/>
                </a:tc>
                <a:tc>
                  <a:txBody>
                    <a:bodyPr/>
                    <a:lstStyle/>
                    <a:p>
                      <a:pPr algn="ctr"/>
                      <a:r>
                        <a:rPr lang="en-US" sz="1100" dirty="0"/>
                        <a:t>moreover</a:t>
                      </a:r>
                      <a:endParaRPr lang="en-GB" sz="1100" dirty="0"/>
                    </a:p>
                  </a:txBody>
                  <a:tcPr/>
                </a:tc>
                <a:tc>
                  <a:txBody>
                    <a:bodyPr/>
                    <a:lstStyle/>
                    <a:p>
                      <a:pPr algn="ctr"/>
                      <a:r>
                        <a:rPr lang="en-US" sz="1100" dirty="0"/>
                        <a:t>temperature</a:t>
                      </a:r>
                      <a:endParaRPr lang="en-GB" sz="1100" dirty="0"/>
                    </a:p>
                  </a:txBody>
                  <a:tcPr/>
                </a:tc>
                <a:extLst>
                  <a:ext uri="{0D108BD9-81ED-4DB2-BD59-A6C34878D82A}">
                    <a16:rowId xmlns:a16="http://schemas.microsoft.com/office/drawing/2014/main" val="139712149"/>
                  </a:ext>
                </a:extLst>
              </a:tr>
            </a:tbl>
          </a:graphicData>
        </a:graphic>
      </p:graphicFrame>
      <p:pic>
        <p:nvPicPr>
          <p:cNvPr id="29" name="Picture 2" descr="Squares and Cubes Display | Teaching Resources">
            <a:extLst>
              <a:ext uri="{FF2B5EF4-FFF2-40B4-BE49-F238E27FC236}">
                <a16:creationId xmlns:a16="http://schemas.microsoft.com/office/drawing/2014/main" id="{C822B6A6-5157-4832-B32B-09D97FB8B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45" y="3792539"/>
            <a:ext cx="3452353" cy="7075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5E39380-DB33-4833-B8E5-62FF253A4E96}"/>
              </a:ext>
            </a:extLst>
          </p:cNvPr>
          <p:cNvSpPr txBox="1"/>
          <p:nvPr/>
        </p:nvSpPr>
        <p:spPr>
          <a:xfrm>
            <a:off x="5640898" y="2253656"/>
            <a:ext cx="2550014" cy="1538883"/>
          </a:xfrm>
          <a:prstGeom prst="rect">
            <a:avLst/>
          </a:prstGeom>
          <a:noFill/>
        </p:spPr>
        <p:txBody>
          <a:bodyPr wrap="square" rtlCol="0">
            <a:spAutoFit/>
          </a:bodyPr>
          <a:lstStyle/>
          <a:p>
            <a:pPr algn="ctr"/>
            <a:r>
              <a:rPr lang="en-US" sz="1000" b="1" u="sng" dirty="0"/>
              <a:t>How can we make our writing more interesting?</a:t>
            </a:r>
          </a:p>
          <a:p>
            <a:pPr marL="285750" indent="-285750">
              <a:buFont typeface="Wingdings" panose="05000000000000000000" pitchFamily="2" charset="2"/>
              <a:buChar char="ü"/>
            </a:pPr>
            <a:r>
              <a:rPr lang="en-US" sz="1000" dirty="0"/>
              <a:t>Use a variety of sentence lengths.</a:t>
            </a:r>
          </a:p>
          <a:p>
            <a:pPr marL="285750" indent="-285750">
              <a:buFont typeface="Wingdings" panose="05000000000000000000" pitchFamily="2" charset="2"/>
              <a:buChar char="ü"/>
            </a:pPr>
            <a:r>
              <a:rPr lang="en-US" sz="1000" dirty="0"/>
              <a:t>Include a range of clauses</a:t>
            </a:r>
          </a:p>
          <a:p>
            <a:pPr marL="285750" indent="-285750">
              <a:buFont typeface="Wingdings" panose="05000000000000000000" pitchFamily="2" charset="2"/>
              <a:buChar char="ü"/>
            </a:pPr>
            <a:r>
              <a:rPr lang="en-US" sz="1000" dirty="0"/>
              <a:t>Use outstanding vocabulary</a:t>
            </a:r>
          </a:p>
          <a:p>
            <a:pPr marL="285750" indent="-285750">
              <a:buFont typeface="Wingdings" panose="05000000000000000000" pitchFamily="2" charset="2"/>
              <a:buChar char="ü"/>
            </a:pPr>
            <a:r>
              <a:rPr lang="en-US" sz="1000" dirty="0"/>
              <a:t>Vary your sentence openers</a:t>
            </a:r>
          </a:p>
          <a:p>
            <a:pPr marL="285750" indent="-285750">
              <a:buFont typeface="Wingdings" panose="05000000000000000000" pitchFamily="2" charset="2"/>
              <a:buChar char="ü"/>
            </a:pPr>
            <a:r>
              <a:rPr lang="en-US" sz="1000" dirty="0"/>
              <a:t>Use imagery, metaphor, personification and similes</a:t>
            </a:r>
          </a:p>
          <a:p>
            <a:pPr marL="285750" indent="-285750">
              <a:buFont typeface="Wingdings" panose="05000000000000000000" pitchFamily="2" charset="2"/>
              <a:buChar char="ü"/>
            </a:pPr>
            <a:endParaRPr lang="en-GB" sz="1400" dirty="0"/>
          </a:p>
        </p:txBody>
      </p:sp>
      <p:sp>
        <p:nvSpPr>
          <p:cNvPr id="30" name="TextBox 29">
            <a:extLst>
              <a:ext uri="{FF2B5EF4-FFF2-40B4-BE49-F238E27FC236}">
                <a16:creationId xmlns:a16="http://schemas.microsoft.com/office/drawing/2014/main" id="{052C45E9-F660-47FA-AD7E-D0FA7A26ADD4}"/>
              </a:ext>
            </a:extLst>
          </p:cNvPr>
          <p:cNvSpPr txBox="1"/>
          <p:nvPr/>
        </p:nvSpPr>
        <p:spPr>
          <a:xfrm>
            <a:off x="145648" y="4595089"/>
            <a:ext cx="2580959" cy="2215991"/>
          </a:xfrm>
          <a:prstGeom prst="rect">
            <a:avLst/>
          </a:prstGeom>
          <a:solidFill>
            <a:srgbClr val="FF0000">
              <a:alpha val="50196"/>
            </a:srgbClr>
          </a:solidFill>
        </p:spPr>
        <p:txBody>
          <a:bodyPr wrap="square" rtlCol="0">
            <a:spAutoFit/>
          </a:bodyPr>
          <a:lstStyle/>
          <a:p>
            <a:r>
              <a:rPr lang="en-US" sz="1400" b="1" dirty="0">
                <a:ln w="0">
                  <a:noFill/>
                </a:ln>
              </a:rPr>
              <a:t>PSHE/RSE</a:t>
            </a:r>
            <a:br>
              <a:rPr lang="en-US" sz="1400" b="1" dirty="0">
                <a:ln w="0">
                  <a:noFill/>
                </a:ln>
              </a:rPr>
            </a:br>
            <a:r>
              <a:rPr lang="en-US" sz="1400" b="1" dirty="0">
                <a:ln w="0">
                  <a:noFill/>
                </a:ln>
              </a:rPr>
              <a:t>Healthy Relationships</a:t>
            </a:r>
            <a:br>
              <a:rPr lang="en-US" sz="1400" b="1" dirty="0">
                <a:ln w="0">
                  <a:noFill/>
                </a:ln>
              </a:rPr>
            </a:br>
            <a:r>
              <a:rPr lang="en-US" sz="1000" dirty="0">
                <a:ea typeface="Calibri" panose="020F0502020204030204" pitchFamily="34" charset="0"/>
                <a:cs typeface="Times New Roman" panose="02020603050405020304" pitchFamily="18" charset="0"/>
              </a:rPr>
              <a:t>When a conflict gets out of </a:t>
            </a:r>
          </a:p>
          <a:p>
            <a:r>
              <a:rPr lang="en-US" sz="1000" dirty="0">
                <a:ea typeface="Calibri" panose="020F0502020204030204" pitchFamily="34" charset="0"/>
                <a:cs typeface="Times New Roman" panose="02020603050405020304" pitchFamily="18" charset="0"/>
              </a:rPr>
              <a:t>hand, it can help to involve a trusted adult.</a:t>
            </a:r>
            <a:br>
              <a:rPr lang="en-US" sz="1000" dirty="0">
                <a:ea typeface="Calibri" panose="020F0502020204030204" pitchFamily="34" charset="0"/>
                <a:cs typeface="Times New Roman" panose="02020603050405020304" pitchFamily="18" charset="0"/>
              </a:rPr>
            </a:br>
            <a:r>
              <a:rPr lang="en-US" sz="1000" dirty="0">
                <a:ea typeface="Calibri" panose="020F0502020204030204" pitchFamily="34" charset="0"/>
                <a:cs typeface="Times New Roman" panose="02020603050405020304" pitchFamily="18" charset="0"/>
              </a:rPr>
              <a:t>Sometimes people disagree because our brains process information differently from each other. </a:t>
            </a:r>
            <a:r>
              <a:rPr lang="en-GB" sz="1000" dirty="0">
                <a:ea typeface="Calibri" panose="020F0502020204030204" pitchFamily="34" charset="0"/>
                <a:cs typeface="Times New Roman" panose="02020603050405020304" pitchFamily="18" charset="0"/>
              </a:rPr>
              <a:t>Children will develop ideas on how to build resilience through thankfulness, use simplified CBT( Cognitive Behaviour Therapy ) techniques to manage their thoughts, feelings and actions and cope with new or difficult feelings such as romance and rage.</a:t>
            </a:r>
            <a:endParaRPr lang="en-GB" sz="500" dirty="0">
              <a:ln w="0">
                <a:noFill/>
              </a:ln>
              <a:solidFill>
                <a:srgbClr val="002060"/>
              </a:solidFill>
            </a:endParaRPr>
          </a:p>
        </p:txBody>
      </p:sp>
      <p:sp>
        <p:nvSpPr>
          <p:cNvPr id="31" name="TextBox 30">
            <a:extLst>
              <a:ext uri="{FF2B5EF4-FFF2-40B4-BE49-F238E27FC236}">
                <a16:creationId xmlns:a16="http://schemas.microsoft.com/office/drawing/2014/main" id="{8762BA88-6133-4B47-86C2-2C67D8A1BA93}"/>
              </a:ext>
            </a:extLst>
          </p:cNvPr>
          <p:cNvSpPr txBox="1"/>
          <p:nvPr/>
        </p:nvSpPr>
        <p:spPr>
          <a:xfrm>
            <a:off x="2790796" y="4609737"/>
            <a:ext cx="2771506" cy="1354217"/>
          </a:xfrm>
          <a:prstGeom prst="rect">
            <a:avLst/>
          </a:prstGeom>
          <a:solidFill>
            <a:srgbClr val="00B0F0">
              <a:alpha val="50196"/>
            </a:srgbClr>
          </a:solidFill>
        </p:spPr>
        <p:txBody>
          <a:bodyPr wrap="square" rtlCol="0">
            <a:spAutoFit/>
          </a:bodyPr>
          <a:lstStyle/>
          <a:p>
            <a:r>
              <a:rPr lang="en-US" sz="1200" b="1" dirty="0">
                <a:ln w="0">
                  <a:noFill/>
                </a:ln>
              </a:rPr>
              <a:t>RE- Galilee to Jerusalem</a:t>
            </a:r>
          </a:p>
          <a:p>
            <a:endParaRPr lang="en-US" sz="1000" dirty="0">
              <a:ln w="0">
                <a:noFill/>
              </a:ln>
            </a:endParaRPr>
          </a:p>
          <a:p>
            <a:r>
              <a:rPr lang="en-US" sz="1000" dirty="0">
                <a:ln w="0">
                  <a:noFill/>
                </a:ln>
              </a:rPr>
              <a:t>In this unit, children will explore </a:t>
            </a:r>
            <a:r>
              <a:rPr lang="en-GB" sz="1000" dirty="0">
                <a:ln w="0">
                  <a:noFill/>
                </a:ln>
              </a:rPr>
              <a:t>the Gospel of John: - from The Prologue and First Miracle through The Second and Third Miracles to  the ‘I am Statements’ . </a:t>
            </a:r>
            <a:r>
              <a:rPr lang="en-US" sz="1000" dirty="0"/>
              <a:t>Children will </a:t>
            </a:r>
            <a:r>
              <a:rPr lang="en-GB" sz="1000" dirty="0"/>
              <a:t>use theological vocabulary to explain what Catholics believe about Jesus’  </a:t>
            </a:r>
            <a:endParaRPr lang="en-GB" sz="1000" dirty="0">
              <a:ln w="0">
                <a:noFill/>
              </a:ln>
              <a:solidFill>
                <a:srgbClr val="002060"/>
              </a:solidFill>
            </a:endParaRPr>
          </a:p>
        </p:txBody>
      </p:sp>
      <p:pic>
        <p:nvPicPr>
          <p:cNvPr id="32" name="Picture 14" descr="Qr Code Scan Me Png, Transparent Png - kindpng">
            <a:extLst>
              <a:ext uri="{FF2B5EF4-FFF2-40B4-BE49-F238E27FC236}">
                <a16:creationId xmlns:a16="http://schemas.microsoft.com/office/drawing/2014/main" id="{69557D85-9E0F-494E-B8D6-055B0E0F111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86293" y="1163521"/>
            <a:ext cx="982313" cy="11573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08084" y="3625540"/>
            <a:ext cx="2010092" cy="830997"/>
          </a:xfrm>
          <a:prstGeom prst="rect">
            <a:avLst/>
          </a:prstGeom>
          <a:noFill/>
        </p:spPr>
        <p:txBody>
          <a:bodyPr wrap="square" rtlCol="0">
            <a:spAutoFit/>
          </a:bodyPr>
          <a:lstStyle/>
          <a:p>
            <a:r>
              <a:rPr lang="en-GB" sz="1000" dirty="0"/>
              <a:t>Use the QR to learn more about rules for adding  prefixes and suffixes to root words. </a:t>
            </a:r>
          </a:p>
          <a:p>
            <a:endParaRPr lang="en-GB" dirty="0"/>
          </a:p>
        </p:txBody>
      </p:sp>
      <p:pic>
        <p:nvPicPr>
          <p:cNvPr id="27" name="Picture 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79153" y="420740"/>
            <a:ext cx="733964" cy="6870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p:cNvSpPr txBox="1"/>
          <p:nvPr/>
        </p:nvSpPr>
        <p:spPr>
          <a:xfrm>
            <a:off x="2789276" y="6068325"/>
            <a:ext cx="2771506" cy="646331"/>
          </a:xfrm>
          <a:prstGeom prst="rect">
            <a:avLst/>
          </a:prstGeom>
          <a:solidFill>
            <a:srgbClr val="FFFF00"/>
          </a:solidFill>
          <a:ln>
            <a:solidFill>
              <a:srgbClr val="FF0066"/>
            </a:solidFill>
          </a:ln>
        </p:spPr>
        <p:txBody>
          <a:bodyPr wrap="square" rtlCol="0">
            <a:spAutoFit/>
          </a:bodyPr>
          <a:lstStyle/>
          <a:p>
            <a:pPr algn="ctr"/>
            <a:r>
              <a:rPr lang="en-GB" sz="1400" b="1" u="sng" dirty="0"/>
              <a:t>Dates</a:t>
            </a:r>
          </a:p>
          <a:p>
            <a:pPr algn="ctr"/>
            <a:r>
              <a:rPr lang="en-GB" sz="1100" dirty="0"/>
              <a:t>6</a:t>
            </a:r>
            <a:r>
              <a:rPr lang="en-GB" sz="1100" baseline="30000" dirty="0"/>
              <a:t>th</a:t>
            </a:r>
            <a:r>
              <a:rPr lang="en-GB" sz="1100" dirty="0"/>
              <a:t> January - Epiphany of the Lord</a:t>
            </a:r>
          </a:p>
          <a:p>
            <a:pPr algn="ctr"/>
            <a:r>
              <a:rPr lang="en-GB" sz="1100" dirty="0"/>
              <a:t>14</a:t>
            </a:r>
            <a:r>
              <a:rPr lang="en-GB" sz="1100" baseline="30000" dirty="0"/>
              <a:t>th</a:t>
            </a:r>
            <a:r>
              <a:rPr lang="en-GB" sz="1100" dirty="0"/>
              <a:t> February - Ash Wednesday</a:t>
            </a:r>
          </a:p>
        </p:txBody>
      </p:sp>
      <p:pic>
        <p:nvPicPr>
          <p:cNvPr id="12" name="Picture 11">
            <a:extLst>
              <a:ext uri="{FF2B5EF4-FFF2-40B4-BE49-F238E27FC236}">
                <a16:creationId xmlns:a16="http://schemas.microsoft.com/office/drawing/2014/main" id="{9E13A26B-D9EC-4393-8279-5F03133E3314}"/>
              </a:ext>
            </a:extLst>
          </p:cNvPr>
          <p:cNvPicPr>
            <a:picLocks noChangeAspect="1"/>
          </p:cNvPicPr>
          <p:nvPr/>
        </p:nvPicPr>
        <p:blipFill>
          <a:blip r:embed="rId5"/>
          <a:stretch>
            <a:fillRect/>
          </a:stretch>
        </p:blipFill>
        <p:spPr>
          <a:xfrm>
            <a:off x="8367035" y="2435732"/>
            <a:ext cx="991252" cy="1605306"/>
          </a:xfrm>
          <a:prstGeom prst="rect">
            <a:avLst/>
          </a:prstGeom>
        </p:spPr>
      </p:pic>
      <p:pic>
        <p:nvPicPr>
          <p:cNvPr id="13" name="Picture 12">
            <a:extLst>
              <a:ext uri="{FF2B5EF4-FFF2-40B4-BE49-F238E27FC236}">
                <a16:creationId xmlns:a16="http://schemas.microsoft.com/office/drawing/2014/main" id="{C3F60736-4893-437B-917F-1199F278C7D4}"/>
              </a:ext>
            </a:extLst>
          </p:cNvPr>
          <p:cNvPicPr>
            <a:picLocks noChangeAspect="1"/>
          </p:cNvPicPr>
          <p:nvPr/>
        </p:nvPicPr>
        <p:blipFill>
          <a:blip r:embed="rId6"/>
          <a:stretch>
            <a:fillRect/>
          </a:stretch>
        </p:blipFill>
        <p:spPr>
          <a:xfrm>
            <a:off x="1120648" y="1529139"/>
            <a:ext cx="1670148" cy="745891"/>
          </a:xfrm>
          <a:prstGeom prst="rect">
            <a:avLst/>
          </a:prstGeom>
        </p:spPr>
      </p:pic>
      <p:pic>
        <p:nvPicPr>
          <p:cNvPr id="3" name="Picture 2">
            <a:extLst>
              <a:ext uri="{FF2B5EF4-FFF2-40B4-BE49-F238E27FC236}">
                <a16:creationId xmlns:a16="http://schemas.microsoft.com/office/drawing/2014/main" id="{F0AF9CFD-07D6-4C60-8E1C-8FE3DF29D3D1}"/>
              </a:ext>
            </a:extLst>
          </p:cNvPr>
          <p:cNvPicPr>
            <a:picLocks noChangeAspect="1"/>
          </p:cNvPicPr>
          <p:nvPr/>
        </p:nvPicPr>
        <p:blipFill>
          <a:blip r:embed="rId7"/>
          <a:stretch>
            <a:fillRect/>
          </a:stretch>
        </p:blipFill>
        <p:spPr>
          <a:xfrm>
            <a:off x="369663" y="1511408"/>
            <a:ext cx="527239" cy="548983"/>
          </a:xfrm>
          <a:prstGeom prst="rect">
            <a:avLst/>
          </a:prstGeom>
        </p:spPr>
      </p:pic>
      <p:sp>
        <p:nvSpPr>
          <p:cNvPr id="4" name="TextBox 3">
            <a:extLst>
              <a:ext uri="{FF2B5EF4-FFF2-40B4-BE49-F238E27FC236}">
                <a16:creationId xmlns:a16="http://schemas.microsoft.com/office/drawing/2014/main" id="{E6FB8BC7-B52D-4FDE-96CD-FDDB871677C9}"/>
              </a:ext>
            </a:extLst>
          </p:cNvPr>
          <p:cNvSpPr txBox="1"/>
          <p:nvPr/>
        </p:nvSpPr>
        <p:spPr>
          <a:xfrm>
            <a:off x="5632173" y="4146647"/>
            <a:ext cx="4163281" cy="430887"/>
          </a:xfrm>
          <a:prstGeom prst="rect">
            <a:avLst/>
          </a:prstGeom>
          <a:solidFill>
            <a:srgbClr val="FFFF00"/>
          </a:solidFill>
        </p:spPr>
        <p:txBody>
          <a:bodyPr wrap="square" rtlCol="0">
            <a:spAutoFit/>
          </a:bodyPr>
          <a:lstStyle/>
          <a:p>
            <a:pPr algn="ctr"/>
            <a:r>
              <a:rPr lang="en-GB" sz="1100" dirty="0"/>
              <a:t>Virtues and themes for Lent 1 are Friendship, Love of Neighbour and Self Control</a:t>
            </a:r>
          </a:p>
        </p:txBody>
      </p:sp>
      <p:pic>
        <p:nvPicPr>
          <p:cNvPr id="34" name="Picture 33">
            <a:extLst>
              <a:ext uri="{FF2B5EF4-FFF2-40B4-BE49-F238E27FC236}">
                <a16:creationId xmlns:a16="http://schemas.microsoft.com/office/drawing/2014/main" id="{A62875CB-F411-430E-AD2E-E3636B03500A}"/>
              </a:ext>
            </a:extLst>
          </p:cNvPr>
          <p:cNvPicPr>
            <a:picLocks noChangeAspect="1"/>
          </p:cNvPicPr>
          <p:nvPr/>
        </p:nvPicPr>
        <p:blipFill>
          <a:blip r:embed="rId8"/>
          <a:stretch>
            <a:fillRect/>
          </a:stretch>
        </p:blipFill>
        <p:spPr>
          <a:xfrm>
            <a:off x="2037364" y="4604711"/>
            <a:ext cx="599700" cy="599700"/>
          </a:xfrm>
          <a:prstGeom prst="rect">
            <a:avLst/>
          </a:prstGeom>
        </p:spPr>
      </p:pic>
      <p:pic>
        <p:nvPicPr>
          <p:cNvPr id="36" name="Picture 35">
            <a:extLst>
              <a:ext uri="{FF2B5EF4-FFF2-40B4-BE49-F238E27FC236}">
                <a16:creationId xmlns:a16="http://schemas.microsoft.com/office/drawing/2014/main" id="{6ED37721-D428-4CB8-84E0-740940EC47F3}"/>
              </a:ext>
            </a:extLst>
          </p:cNvPr>
          <p:cNvPicPr>
            <a:picLocks noChangeAspect="1"/>
          </p:cNvPicPr>
          <p:nvPr/>
        </p:nvPicPr>
        <p:blipFill>
          <a:blip r:embed="rId9"/>
          <a:stretch>
            <a:fillRect/>
          </a:stretch>
        </p:blipFill>
        <p:spPr>
          <a:xfrm>
            <a:off x="3037829" y="1189828"/>
            <a:ext cx="830777" cy="824152"/>
          </a:xfrm>
          <a:prstGeom prst="rect">
            <a:avLst/>
          </a:prstGeom>
        </p:spPr>
      </p:pic>
      <p:sp>
        <p:nvSpPr>
          <p:cNvPr id="22" name="TextBox 21">
            <a:extLst>
              <a:ext uri="{FF2B5EF4-FFF2-40B4-BE49-F238E27FC236}">
                <a16:creationId xmlns:a16="http://schemas.microsoft.com/office/drawing/2014/main" id="{A1BC6CA0-A2CC-41D4-A97D-A521EFEA6BA3}"/>
              </a:ext>
            </a:extLst>
          </p:cNvPr>
          <p:cNvSpPr txBox="1"/>
          <p:nvPr/>
        </p:nvSpPr>
        <p:spPr>
          <a:xfrm>
            <a:off x="7026955" y="167722"/>
            <a:ext cx="2054819" cy="461665"/>
          </a:xfrm>
          <a:prstGeom prst="rect">
            <a:avLst/>
          </a:prstGeom>
          <a:noFill/>
        </p:spPr>
        <p:txBody>
          <a:bodyPr wrap="square" rtlCol="0">
            <a:spAutoFit/>
          </a:bodyPr>
          <a:lstStyle/>
          <a:p>
            <a:r>
              <a:rPr lang="en-US" sz="1200" b="1" dirty="0"/>
              <a:t>   Our class novel is …</a:t>
            </a:r>
          </a:p>
          <a:p>
            <a:r>
              <a:rPr lang="en-US" sz="1200" b="1" dirty="0"/>
              <a:t>St Kizito         St Francis</a:t>
            </a:r>
            <a:endParaRPr lang="en-GB" sz="1200" b="1" dirty="0"/>
          </a:p>
        </p:txBody>
      </p:sp>
      <p:sp>
        <p:nvSpPr>
          <p:cNvPr id="23" name="Rectangle 22">
            <a:extLst>
              <a:ext uri="{FF2B5EF4-FFF2-40B4-BE49-F238E27FC236}">
                <a16:creationId xmlns:a16="http://schemas.microsoft.com/office/drawing/2014/main" id="{38C293D5-B0C4-4C89-A2B7-F4AEABBA5B21}"/>
              </a:ext>
            </a:extLst>
          </p:cNvPr>
          <p:cNvSpPr/>
          <p:nvPr/>
        </p:nvSpPr>
        <p:spPr>
          <a:xfrm>
            <a:off x="3969590" y="674038"/>
            <a:ext cx="1613609" cy="3808735"/>
          </a:xfrm>
          <a:prstGeom prst="rect">
            <a:avLst/>
          </a:prstGeom>
          <a:solidFill>
            <a:srgbClr val="00B050"/>
          </a:solidFill>
        </p:spPr>
        <p:txBody>
          <a:bodyPr wrap="square">
            <a:spAutoFit/>
          </a:bodyPr>
          <a:lstStyle/>
          <a:p>
            <a:pPr lvl="0" algn="ctr"/>
            <a:endParaRPr lang="en-US" sz="2800" b="1" dirty="0"/>
          </a:p>
          <a:p>
            <a:pPr lvl="0" algn="ctr"/>
            <a:endParaRPr lang="en-US" sz="2800" b="1" dirty="0"/>
          </a:p>
          <a:p>
            <a:pPr lvl="0" algn="ctr"/>
            <a:r>
              <a:rPr lang="en-US" sz="2800" b="1" dirty="0"/>
              <a:t>PGL</a:t>
            </a:r>
            <a:endParaRPr lang="en-US" sz="1050" b="1" dirty="0"/>
          </a:p>
          <a:p>
            <a:pPr lvl="0" algn="ctr"/>
            <a:r>
              <a:rPr lang="en-US" sz="1050" dirty="0"/>
              <a:t>Year 6 will be embarking on a residential trip to PGL, where they will take part in a variety of activities which will help further their independence and celebrate the end of their primary education. This will take part on</a:t>
            </a:r>
          </a:p>
          <a:p>
            <a:pPr lvl="0" algn="ctr"/>
            <a:endParaRPr lang="en-US" sz="1050" dirty="0"/>
          </a:p>
          <a:p>
            <a:pPr lvl="0" algn="ctr"/>
            <a:r>
              <a:rPr lang="en-US" sz="1050" dirty="0"/>
              <a:t> </a:t>
            </a:r>
            <a:r>
              <a:rPr lang="en-US" sz="1050" b="1" dirty="0"/>
              <a:t>Wednesday 4th  June – Friday 6th June.</a:t>
            </a:r>
          </a:p>
          <a:p>
            <a:pPr lvl="0" algn="ctr"/>
            <a:endParaRPr lang="en-US" sz="1050" b="1" dirty="0"/>
          </a:p>
          <a:p>
            <a:pPr lvl="0"/>
            <a:endParaRPr lang="en-US" sz="1050" b="1" dirty="0"/>
          </a:p>
        </p:txBody>
      </p:sp>
      <p:pic>
        <p:nvPicPr>
          <p:cNvPr id="14" name="Picture 13">
            <a:extLst>
              <a:ext uri="{FF2B5EF4-FFF2-40B4-BE49-F238E27FC236}">
                <a16:creationId xmlns:a16="http://schemas.microsoft.com/office/drawing/2014/main" id="{9D6D3259-8A1A-4AD0-985A-EC4C5D3C2C7C}"/>
              </a:ext>
            </a:extLst>
          </p:cNvPr>
          <p:cNvPicPr>
            <a:picLocks noChangeAspect="1"/>
          </p:cNvPicPr>
          <p:nvPr/>
        </p:nvPicPr>
        <p:blipFill>
          <a:blip r:embed="rId10"/>
          <a:stretch>
            <a:fillRect/>
          </a:stretch>
        </p:blipFill>
        <p:spPr>
          <a:xfrm>
            <a:off x="4182638" y="793308"/>
            <a:ext cx="1187511" cy="1149409"/>
          </a:xfrm>
          <a:prstGeom prst="rect">
            <a:avLst/>
          </a:prstGeom>
        </p:spPr>
      </p:pic>
      <p:pic>
        <p:nvPicPr>
          <p:cNvPr id="16" name="Picture 15">
            <a:extLst>
              <a:ext uri="{FF2B5EF4-FFF2-40B4-BE49-F238E27FC236}">
                <a16:creationId xmlns:a16="http://schemas.microsoft.com/office/drawing/2014/main" id="{474F3045-9D5C-482E-A138-08A6D9B2928F}"/>
              </a:ext>
            </a:extLst>
          </p:cNvPr>
          <p:cNvPicPr>
            <a:picLocks noChangeAspect="1"/>
          </p:cNvPicPr>
          <p:nvPr/>
        </p:nvPicPr>
        <p:blipFill>
          <a:blip r:embed="rId11"/>
          <a:stretch>
            <a:fillRect/>
          </a:stretch>
        </p:blipFill>
        <p:spPr>
          <a:xfrm>
            <a:off x="7130982" y="618988"/>
            <a:ext cx="500099" cy="730092"/>
          </a:xfrm>
          <a:prstGeom prst="rect">
            <a:avLst/>
          </a:prstGeom>
        </p:spPr>
      </p:pic>
      <p:pic>
        <p:nvPicPr>
          <p:cNvPr id="18" name="Picture 17">
            <a:extLst>
              <a:ext uri="{FF2B5EF4-FFF2-40B4-BE49-F238E27FC236}">
                <a16:creationId xmlns:a16="http://schemas.microsoft.com/office/drawing/2014/main" id="{DC91C278-DA22-4D8C-A575-660DDDAFE579}"/>
              </a:ext>
            </a:extLst>
          </p:cNvPr>
          <p:cNvPicPr>
            <a:picLocks noChangeAspect="1"/>
          </p:cNvPicPr>
          <p:nvPr/>
        </p:nvPicPr>
        <p:blipFill rotWithShape="1">
          <a:blip r:embed="rId12"/>
          <a:srcRect b="8356"/>
          <a:stretch/>
        </p:blipFill>
        <p:spPr>
          <a:xfrm>
            <a:off x="8029878" y="625666"/>
            <a:ext cx="500099" cy="730093"/>
          </a:xfrm>
          <a:prstGeom prst="rect">
            <a:avLst/>
          </a:prstGeom>
        </p:spPr>
      </p:pic>
    </p:spTree>
    <p:extLst>
      <p:ext uri="{BB962C8B-B14F-4D97-AF65-F5344CB8AC3E}">
        <p14:creationId xmlns:p14="http://schemas.microsoft.com/office/powerpoint/2010/main" val="188667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B0CB3F-3330-4540-AE62-C293C7E79CCF}"/>
              </a:ext>
            </a:extLst>
          </p:cNvPr>
          <p:cNvSpPr txBox="1"/>
          <p:nvPr/>
        </p:nvSpPr>
        <p:spPr>
          <a:xfrm>
            <a:off x="93472" y="174553"/>
            <a:ext cx="6094398" cy="492443"/>
          </a:xfrm>
          <a:prstGeom prst="rect">
            <a:avLst/>
          </a:prstGeom>
          <a:solidFill>
            <a:srgbClr val="00B0F0">
              <a:alpha val="50196"/>
            </a:srgbClr>
          </a:solidFill>
        </p:spPr>
        <p:txBody>
          <a:bodyPr wrap="square" rtlCol="0">
            <a:spAutoFit/>
          </a:bodyPr>
          <a:lstStyle/>
          <a:p>
            <a:r>
              <a:rPr lang="en-US" sz="2600" b="1" dirty="0">
                <a:ln w="0">
                  <a:noFill/>
                </a:ln>
              </a:rPr>
              <a:t>Year 6 Knowledge Map – Lent 1 - 2025</a:t>
            </a:r>
            <a:endParaRPr lang="en-GB" sz="2600" b="1" dirty="0">
              <a:ln w="0">
                <a:noFill/>
              </a:ln>
            </a:endParaRPr>
          </a:p>
        </p:txBody>
      </p:sp>
      <p:sp>
        <p:nvSpPr>
          <p:cNvPr id="8" name="TextBox 7">
            <a:extLst>
              <a:ext uri="{FF2B5EF4-FFF2-40B4-BE49-F238E27FC236}">
                <a16:creationId xmlns:a16="http://schemas.microsoft.com/office/drawing/2014/main" id="{112E4A6C-E690-499C-B454-54FD964A211C}"/>
              </a:ext>
            </a:extLst>
          </p:cNvPr>
          <p:cNvSpPr txBox="1"/>
          <p:nvPr/>
        </p:nvSpPr>
        <p:spPr>
          <a:xfrm>
            <a:off x="6240625" y="211108"/>
            <a:ext cx="3586141" cy="3477875"/>
          </a:xfrm>
          <a:prstGeom prst="rect">
            <a:avLst/>
          </a:prstGeom>
          <a:solidFill>
            <a:srgbClr val="FF0066">
              <a:alpha val="50196"/>
            </a:srgbClr>
          </a:solidFill>
        </p:spPr>
        <p:txBody>
          <a:bodyPr wrap="square" rtlCol="0">
            <a:spAutoFit/>
          </a:bodyPr>
          <a:lstStyle/>
          <a:p>
            <a:r>
              <a:rPr lang="en-US" sz="2000" b="1" dirty="0">
                <a:ln w="0">
                  <a:noFill/>
                </a:ln>
              </a:rPr>
              <a:t>History - Battle of Britain</a:t>
            </a:r>
          </a:p>
          <a:p>
            <a:r>
              <a:rPr lang="en-GB" sz="1000" dirty="0"/>
              <a:t>World War 2 was a battle between two groups of countries – the ‘Allies’ and the ‘Axis’.  The major Allied powers were Britain, France, Russia, China and the United States. The major Axis powers were Germany, Italy and Japan.  Adolf Hitler, together with the Nazi Party, wanted Germany to rule Europe. </a:t>
            </a:r>
          </a:p>
          <a:p>
            <a:r>
              <a:rPr lang="en-GB" sz="1000" dirty="0"/>
              <a:t>To gain more land and power, on 1 September 1939 German troops invaded Poland.  After Hitler refused to stop the invasion, Britain and France declared war on Germany – World War II had begun.  During the course of the war, German forces advanced through Europe.  By the summer of 1941 they had invaded France, Belgium, Holland, Luxembourg, Denmark, Norway, </a:t>
            </a:r>
            <a:br>
              <a:rPr lang="en-GB" sz="1000" dirty="0"/>
            </a:br>
            <a:r>
              <a:rPr lang="en-GB" sz="1000" dirty="0"/>
              <a:t>Greece, Yugoslavia and the USSR. Life changed dramatically for Britons during the war. World War 2 officially ended on 2</a:t>
            </a:r>
            <a:r>
              <a:rPr lang="en-GB" sz="1000" baseline="30000" dirty="0"/>
              <a:t>nd</a:t>
            </a:r>
            <a:r>
              <a:rPr lang="en-GB" sz="1000" dirty="0"/>
              <a:t> September 1945.</a:t>
            </a:r>
          </a:p>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17" name="Content Placeholder 3">
            <a:extLst>
              <a:ext uri="{FF2B5EF4-FFF2-40B4-BE49-F238E27FC236}">
                <a16:creationId xmlns:a16="http://schemas.microsoft.com/office/drawing/2014/main" id="{5EDF25B5-CE33-48C8-9456-082CC999464B}"/>
              </a:ext>
            </a:extLst>
          </p:cNvPr>
          <p:cNvSpPr txBox="1">
            <a:spLocks noGrp="1"/>
          </p:cNvSpPr>
          <p:nvPr>
            <p:ph idx="1"/>
          </p:nvPr>
        </p:nvSpPr>
        <p:spPr>
          <a:xfrm>
            <a:off x="64656" y="719615"/>
            <a:ext cx="6123214" cy="6163739"/>
          </a:xfrm>
          <a:prstGeom prst="rect">
            <a:avLst/>
          </a:prstGeom>
          <a:solidFill>
            <a:srgbClr val="00B050">
              <a:alpha val="50196"/>
            </a:srgbClr>
          </a:solidFill>
        </p:spPr>
        <p:txBody>
          <a:bodyPr wrap="square" rtlCol="0">
            <a:spAutoFit/>
          </a:bodyPr>
          <a:lstStyle/>
          <a:p>
            <a:pPr marL="0" indent="0">
              <a:buNone/>
            </a:pPr>
            <a:r>
              <a:rPr lang="en-US" b="1" dirty="0">
                <a:ln w="0">
                  <a:noFill/>
                </a:ln>
              </a:rPr>
              <a:t>Science -</a:t>
            </a:r>
            <a:r>
              <a:rPr lang="en-US" sz="2000" b="1" dirty="0">
                <a:ln w="0">
                  <a:noFill/>
                </a:ln>
              </a:rPr>
              <a:t>Animals including Humans: Healthy Bodies</a:t>
            </a:r>
          </a:p>
          <a:p>
            <a:pPr marL="0" indent="0" algn="l">
              <a:lnSpc>
                <a:spcPct val="100000"/>
              </a:lnSpc>
              <a:buNone/>
            </a:pPr>
            <a:r>
              <a:rPr lang="en-US" sz="1100" dirty="0"/>
              <a:t>T</a:t>
            </a:r>
            <a:r>
              <a:rPr lang="en-GB" sz="1100" b="0" i="0" dirty="0">
                <a:solidFill>
                  <a:srgbClr val="1F1F1F"/>
                </a:solidFill>
                <a:effectLst/>
              </a:rPr>
              <a:t>he main parts of the circulatory system are the heart, veins, arteries and blood vessels.</a:t>
            </a:r>
          </a:p>
          <a:p>
            <a:pPr marL="0" indent="0" algn="l">
              <a:lnSpc>
                <a:spcPct val="100000"/>
              </a:lnSpc>
              <a:buNone/>
            </a:pPr>
            <a:r>
              <a:rPr lang="en-GB" sz="1100" dirty="0">
                <a:solidFill>
                  <a:srgbClr val="1F1F1F"/>
                </a:solidFill>
              </a:rPr>
              <a:t>T</a:t>
            </a:r>
            <a:r>
              <a:rPr lang="en-GB" sz="1100" b="0" i="0" dirty="0">
                <a:solidFill>
                  <a:srgbClr val="1F1F1F"/>
                </a:solidFill>
                <a:effectLst/>
              </a:rPr>
              <a:t>he main functions of the heart, lungs and blood vessels are to transport substances around the body. </a:t>
            </a:r>
          </a:p>
          <a:p>
            <a:pPr marL="0" indent="0" algn="l">
              <a:lnSpc>
                <a:spcPct val="100000"/>
              </a:lnSpc>
              <a:buNone/>
            </a:pPr>
            <a:r>
              <a:rPr lang="en-GB" sz="1100" dirty="0">
                <a:solidFill>
                  <a:srgbClr val="1F1F1F"/>
                </a:solidFill>
              </a:rPr>
              <a:t>T</a:t>
            </a:r>
            <a:r>
              <a:rPr lang="en-GB" sz="1100" b="0" i="0" dirty="0">
                <a:solidFill>
                  <a:srgbClr val="1F1F1F"/>
                </a:solidFill>
                <a:effectLst/>
              </a:rPr>
              <a:t>he digestive system breaks down nutrients using glands in your stomach.</a:t>
            </a:r>
          </a:p>
          <a:p>
            <a:pPr marL="0" indent="0" algn="l">
              <a:lnSpc>
                <a:spcPct val="100000"/>
              </a:lnSpc>
              <a:buNone/>
            </a:pPr>
            <a:r>
              <a:rPr lang="en-GB" sz="1100" b="0" i="0" dirty="0">
                <a:solidFill>
                  <a:srgbClr val="1F1F1F"/>
                </a:solidFill>
                <a:effectLst/>
              </a:rPr>
              <a:t> lining which make stomach acid and enzymes that break down food. </a:t>
            </a:r>
          </a:p>
          <a:p>
            <a:pPr marL="0" indent="0" algn="l">
              <a:lnSpc>
                <a:spcPct val="100000"/>
              </a:lnSpc>
              <a:buNone/>
            </a:pPr>
            <a:r>
              <a:rPr lang="en-GB" sz="1100" b="0" i="0" dirty="0">
                <a:solidFill>
                  <a:srgbClr val="1F1F1F"/>
                </a:solidFill>
                <a:effectLst/>
              </a:rPr>
              <a:t>Muscles of your stomach mix the food with these digestive juices. </a:t>
            </a:r>
          </a:p>
          <a:p>
            <a:pPr marL="0" indent="0" algn="l">
              <a:lnSpc>
                <a:spcPct val="100000"/>
              </a:lnSpc>
              <a:buNone/>
            </a:pPr>
            <a:r>
              <a:rPr lang="en-GB" sz="1100" b="0" i="0" dirty="0">
                <a:solidFill>
                  <a:srgbClr val="1F1F1F"/>
                </a:solidFill>
                <a:effectLst/>
              </a:rPr>
              <a:t>Pancreas. Your pancreas makes a digestive juice that has enzymes.</a:t>
            </a:r>
          </a:p>
          <a:p>
            <a:pPr marL="0" indent="0" algn="l">
              <a:lnSpc>
                <a:spcPct val="100000"/>
              </a:lnSpc>
              <a:buNone/>
            </a:pPr>
            <a:r>
              <a:rPr lang="en-GB" sz="1100" b="0" i="0" dirty="0">
                <a:solidFill>
                  <a:srgbClr val="1F1F1F"/>
                </a:solidFill>
                <a:effectLst/>
              </a:rPr>
              <a:t>that break down carbohydrates, fats, and proteins.</a:t>
            </a:r>
          </a:p>
          <a:p>
            <a:pPr marL="0" indent="0" algn="l">
              <a:lnSpc>
                <a:spcPct val="100000"/>
              </a:lnSpc>
              <a:buNone/>
            </a:pPr>
            <a:r>
              <a:rPr lang="en-GB" sz="1000" dirty="0"/>
              <a:t>The 5 Key Elements to a Healthy Lifestyle are:</a:t>
            </a:r>
          </a:p>
          <a:p>
            <a:pPr algn="l">
              <a:lnSpc>
                <a:spcPct val="100000"/>
              </a:lnSpc>
              <a:buAutoNum type="arabicParenR"/>
            </a:pPr>
            <a:r>
              <a:rPr lang="en-GB" sz="1000" dirty="0"/>
              <a:t>A Balanced Diet. A balanced diet is easier and more beneficial than </a:t>
            </a:r>
          </a:p>
          <a:p>
            <a:pPr marL="0" indent="0" algn="l">
              <a:lnSpc>
                <a:spcPct val="100000"/>
              </a:lnSpc>
              <a:buNone/>
            </a:pPr>
            <a:r>
              <a:rPr lang="en-GB" sz="1000" dirty="0"/>
              <a:t>a low-fat or low-carbohydrate diet for most people to maintain;</a:t>
            </a:r>
          </a:p>
          <a:p>
            <a:pPr marL="0" indent="0" algn="l">
              <a:lnSpc>
                <a:spcPct val="100000"/>
              </a:lnSpc>
              <a:buNone/>
            </a:pPr>
            <a:r>
              <a:rPr lang="en-GB" sz="1000" dirty="0"/>
              <a:t>2)   Regular physical activity;</a:t>
            </a:r>
          </a:p>
          <a:p>
            <a:pPr marL="0" indent="0" algn="l">
              <a:lnSpc>
                <a:spcPct val="100000"/>
              </a:lnSpc>
              <a:buNone/>
            </a:pPr>
            <a:r>
              <a:rPr lang="en-GB" sz="1000" dirty="0"/>
              <a:t>3)   Maintaining a regular sleep pattern;</a:t>
            </a:r>
          </a:p>
          <a:p>
            <a:pPr algn="l">
              <a:lnSpc>
                <a:spcPct val="100000"/>
              </a:lnSpc>
              <a:buAutoNum type="arabicParenR" startAt="4"/>
            </a:pPr>
            <a:r>
              <a:rPr lang="en-GB" sz="1000" dirty="0"/>
              <a:t>Managing stress;</a:t>
            </a:r>
          </a:p>
          <a:p>
            <a:pPr algn="l">
              <a:lnSpc>
                <a:spcPct val="100000"/>
              </a:lnSpc>
              <a:buAutoNum type="arabicParenR" startAt="4"/>
            </a:pPr>
            <a:r>
              <a:rPr lang="en-GB" sz="1000" dirty="0"/>
              <a:t>Using supplementation.</a:t>
            </a:r>
          </a:p>
          <a:p>
            <a:pPr algn="l">
              <a:lnSpc>
                <a:spcPct val="100000"/>
              </a:lnSpc>
              <a:buAutoNum type="arabicParenR" startAt="4"/>
            </a:pPr>
            <a:endParaRPr lang="en-GB" sz="1000" dirty="0"/>
          </a:p>
          <a:p>
            <a:pPr algn="l">
              <a:buAutoNum type="arabicParenR"/>
            </a:pPr>
            <a:endParaRPr lang="en-GB" sz="1200" dirty="0"/>
          </a:p>
          <a:p>
            <a:pPr marL="0" indent="0" algn="l">
              <a:buNone/>
            </a:pPr>
            <a:endParaRPr lang="en-US" sz="1200" dirty="0"/>
          </a:p>
          <a:p>
            <a:pPr marL="0" lvl="0" indent="0">
              <a:buNone/>
            </a:pPr>
            <a:br>
              <a:rPr lang="en-US" sz="1200" dirty="0"/>
            </a:br>
            <a:endParaRPr lang="en-US" sz="1200" dirty="0"/>
          </a:p>
          <a:p>
            <a:pPr marL="0" lvl="0" indent="0">
              <a:buNone/>
            </a:pPr>
            <a:endParaRPr lang="en-US" sz="1200" dirty="0"/>
          </a:p>
        </p:txBody>
      </p:sp>
      <p:sp>
        <p:nvSpPr>
          <p:cNvPr id="2" name="Rectangle 1">
            <a:extLst>
              <a:ext uri="{FF2B5EF4-FFF2-40B4-BE49-F238E27FC236}">
                <a16:creationId xmlns:a16="http://schemas.microsoft.com/office/drawing/2014/main" id="{BC9B1B15-2C4A-44E1-AE6C-D724A772B912}"/>
              </a:ext>
            </a:extLst>
          </p:cNvPr>
          <p:cNvSpPr/>
          <p:nvPr/>
        </p:nvSpPr>
        <p:spPr>
          <a:xfrm>
            <a:off x="6240625" y="1427516"/>
            <a:ext cx="3586141" cy="281231"/>
          </a:xfrm>
          <a:prstGeom prst="rect">
            <a:avLst/>
          </a:prstGeom>
        </p:spPr>
        <p:txBody>
          <a:bodyPr wrap="square">
            <a:spAutoFit/>
          </a:bodyPr>
          <a:lstStyle/>
          <a:p>
            <a:pPr>
              <a:lnSpc>
                <a:spcPct val="107000"/>
              </a:lnSpc>
              <a:spcAft>
                <a:spcPts val="800"/>
              </a:spcAft>
            </a:pPr>
            <a:endParaRPr lang="en-GB" sz="1200" dirty="0">
              <a:ea typeface="Calibri" panose="020F0502020204030204" pitchFamily="34" charset="0"/>
              <a:cs typeface="Times New Roman" panose="02020603050405020304" pitchFamily="18" charset="0"/>
            </a:endParaRPr>
          </a:p>
        </p:txBody>
      </p:sp>
      <p:pic>
        <p:nvPicPr>
          <p:cNvPr id="31" name="Picture 14" descr="Qr Code Scan Me Png, Transparent Png - kindpng">
            <a:extLst>
              <a:ext uri="{FF2B5EF4-FFF2-40B4-BE49-F238E27FC236}">
                <a16:creationId xmlns:a16="http://schemas.microsoft.com/office/drawing/2014/main" id="{A0B66FD9-C0FE-4C3B-A2D0-A5C8A919E76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010853" y="2692186"/>
            <a:ext cx="793254" cy="9500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B3FA153-0679-47B2-99B6-B7286929C229}"/>
              </a:ext>
            </a:extLst>
          </p:cNvPr>
          <p:cNvSpPr txBox="1"/>
          <p:nvPr/>
        </p:nvSpPr>
        <p:spPr>
          <a:xfrm>
            <a:off x="6240625" y="3702908"/>
            <a:ext cx="3586141" cy="2154436"/>
          </a:xfrm>
          <a:prstGeom prst="rect">
            <a:avLst/>
          </a:prstGeom>
          <a:solidFill>
            <a:schemeClr val="accent4">
              <a:lumMod val="60000"/>
              <a:lumOff val="40000"/>
              <a:alpha val="50196"/>
            </a:schemeClr>
          </a:solidFill>
        </p:spPr>
        <p:txBody>
          <a:bodyPr wrap="square" rtlCol="0">
            <a:spAutoFit/>
          </a:bodyPr>
          <a:lstStyle/>
          <a:p>
            <a:r>
              <a:rPr lang="en-US" sz="2000" b="1" dirty="0">
                <a:ln w="0">
                  <a:noFill/>
                </a:ln>
              </a:rPr>
              <a:t>Art - Barbara Hepworth</a:t>
            </a:r>
          </a:p>
          <a:p>
            <a:r>
              <a:rPr lang="en-GB" sz="1000" b="1" i="0" dirty="0">
                <a:solidFill>
                  <a:srgbClr val="1A1A1A"/>
                </a:solidFill>
                <a:effectLst/>
                <a:latin typeface="+mj-lt"/>
              </a:rPr>
              <a:t>Barbara Hepworth</a:t>
            </a:r>
            <a:r>
              <a:rPr lang="en-GB" sz="1000" b="0" i="0" dirty="0">
                <a:solidFill>
                  <a:srgbClr val="1A1A1A"/>
                </a:solidFill>
                <a:effectLst/>
                <a:latin typeface="+mj-lt"/>
              </a:rPr>
              <a:t> (born January 10, 1903,Wakefield, Yorkshire, England—died May 20, 1975, St. Ives, Cornwall) was a sculptor whose works were among the earliest abstract sculptures produced in England. Her lyrical forms and feeling for material made her one of the most influential sculptors of the mid-20th century.</a:t>
            </a:r>
            <a:r>
              <a:rPr lang="en-US" sz="1000" dirty="0">
                <a:ln w="0">
                  <a:noFill/>
                </a:ln>
                <a:latin typeface="+mj-lt"/>
              </a:rPr>
              <a:t> Pupils will be manipulating clay to create patterns, tone and mark make to produce an abstract sculpture. </a:t>
            </a:r>
          </a:p>
          <a:p>
            <a:endParaRPr lang="en-US" sz="1100" b="1" dirty="0">
              <a:ln w="0">
                <a:noFill/>
              </a:ln>
              <a:latin typeface="Century Gothic" panose="020B0502020202020204" pitchFamily="34" charset="0"/>
            </a:endParaRPr>
          </a:p>
          <a:p>
            <a:endParaRPr lang="en-US" sz="1100" b="1" dirty="0">
              <a:ln w="0">
                <a:noFill/>
              </a:ln>
              <a:latin typeface="Century Gothic" panose="020B0502020202020204" pitchFamily="34" charset="0"/>
            </a:endParaRPr>
          </a:p>
          <a:p>
            <a:endParaRPr lang="en-US" sz="1100" b="1" dirty="0">
              <a:ln w="0">
                <a:noFill/>
              </a:ln>
              <a:latin typeface="Century Gothic" panose="020B0502020202020204" pitchFamily="34" charset="0"/>
            </a:endParaRPr>
          </a:p>
          <a:p>
            <a:endParaRPr lang="en-US" sz="1100" b="1" dirty="0">
              <a:ln w="0">
                <a:noFill/>
              </a:ln>
              <a:latin typeface="Century Gothic" panose="020B0502020202020204" pitchFamily="34" charset="0"/>
            </a:endParaRPr>
          </a:p>
        </p:txBody>
      </p:sp>
      <p:sp>
        <p:nvSpPr>
          <p:cNvPr id="18" name="TextBox 17">
            <a:extLst>
              <a:ext uri="{FF2B5EF4-FFF2-40B4-BE49-F238E27FC236}">
                <a16:creationId xmlns:a16="http://schemas.microsoft.com/office/drawing/2014/main" id="{3802EE23-91C9-4D07-BD7A-508C4D39A3DA}"/>
              </a:ext>
            </a:extLst>
          </p:cNvPr>
          <p:cNvSpPr txBox="1"/>
          <p:nvPr/>
        </p:nvSpPr>
        <p:spPr>
          <a:xfrm>
            <a:off x="6245625" y="5876186"/>
            <a:ext cx="3581141" cy="1015663"/>
          </a:xfrm>
          <a:prstGeom prst="rect">
            <a:avLst/>
          </a:prstGeom>
          <a:solidFill>
            <a:srgbClr val="7030A0">
              <a:alpha val="50980"/>
            </a:srgbClr>
          </a:solidFill>
        </p:spPr>
        <p:txBody>
          <a:bodyPr wrap="square" rtlCol="0">
            <a:spAutoFit/>
          </a:bodyPr>
          <a:lstStyle/>
          <a:p>
            <a:r>
              <a:rPr lang="en-US" sz="2000" b="1" dirty="0">
                <a:ln w="0">
                  <a:noFill/>
                </a:ln>
              </a:rPr>
              <a:t>PE - </a:t>
            </a:r>
            <a:r>
              <a:rPr lang="en-GB" sz="1000" dirty="0"/>
              <a:t>PE on Thursdays , come to school dressed in your PE kit. Please wear black joggers, maroon PE shorts and a white T-shirt. This half term Year 6 will be focusing on gymnastics and dance/fitness. Pupils will continue to work on developing their motor skills and working as a team. </a:t>
            </a:r>
            <a:endParaRPr lang="en-US" sz="1000" dirty="0"/>
          </a:p>
        </p:txBody>
      </p:sp>
      <p:pic>
        <p:nvPicPr>
          <p:cNvPr id="9" name="Picture 8">
            <a:extLst>
              <a:ext uri="{FF2B5EF4-FFF2-40B4-BE49-F238E27FC236}">
                <a16:creationId xmlns:a16="http://schemas.microsoft.com/office/drawing/2014/main" id="{B512D3F4-8626-48A1-97D0-32DB09A7F577}"/>
              </a:ext>
            </a:extLst>
          </p:cNvPr>
          <p:cNvPicPr>
            <a:picLocks noChangeAspect="1"/>
          </p:cNvPicPr>
          <p:nvPr/>
        </p:nvPicPr>
        <p:blipFill rotWithShape="1">
          <a:blip r:embed="rId3"/>
          <a:srcRect l="724"/>
          <a:stretch/>
        </p:blipFill>
        <p:spPr>
          <a:xfrm>
            <a:off x="2240576" y="4489287"/>
            <a:ext cx="3909703" cy="2354537"/>
          </a:xfrm>
          <a:prstGeom prst="rect">
            <a:avLst/>
          </a:prstGeom>
        </p:spPr>
      </p:pic>
      <p:sp>
        <p:nvSpPr>
          <p:cNvPr id="24" name="TextBox 23">
            <a:extLst>
              <a:ext uri="{FF2B5EF4-FFF2-40B4-BE49-F238E27FC236}">
                <a16:creationId xmlns:a16="http://schemas.microsoft.com/office/drawing/2014/main" id="{14FB6020-2414-4061-A5DE-017774BA2E7C}"/>
              </a:ext>
            </a:extLst>
          </p:cNvPr>
          <p:cNvSpPr txBox="1"/>
          <p:nvPr/>
        </p:nvSpPr>
        <p:spPr>
          <a:xfrm flipH="1">
            <a:off x="4353913" y="2126125"/>
            <a:ext cx="934400" cy="261610"/>
          </a:xfrm>
          <a:prstGeom prst="rect">
            <a:avLst/>
          </a:prstGeom>
          <a:solidFill>
            <a:schemeClr val="bg1"/>
          </a:solidFill>
        </p:spPr>
        <p:txBody>
          <a:bodyPr wrap="square" rtlCol="0">
            <a:spAutoFit/>
          </a:bodyPr>
          <a:lstStyle/>
          <a:p>
            <a:pPr algn="ctr"/>
            <a:r>
              <a:rPr lang="en-GB" sz="1100" dirty="0"/>
              <a:t>Scan Me!</a:t>
            </a:r>
            <a:endParaRPr lang="en-GB" sz="1500" dirty="0"/>
          </a:p>
        </p:txBody>
      </p:sp>
      <p:pic>
        <p:nvPicPr>
          <p:cNvPr id="28" name="Picture 27">
            <a:extLst>
              <a:ext uri="{FF2B5EF4-FFF2-40B4-BE49-F238E27FC236}">
                <a16:creationId xmlns:a16="http://schemas.microsoft.com/office/drawing/2014/main" id="{F76F97EC-3AC6-4979-93FD-AC99200A9FE9}"/>
              </a:ext>
            </a:extLst>
          </p:cNvPr>
          <p:cNvPicPr>
            <a:picLocks noChangeAspect="1"/>
          </p:cNvPicPr>
          <p:nvPr/>
        </p:nvPicPr>
        <p:blipFill>
          <a:blip r:embed="rId4"/>
          <a:stretch>
            <a:fillRect/>
          </a:stretch>
        </p:blipFill>
        <p:spPr>
          <a:xfrm>
            <a:off x="8939249" y="5004431"/>
            <a:ext cx="844593" cy="266714"/>
          </a:xfrm>
          <a:prstGeom prst="rect">
            <a:avLst/>
          </a:prstGeom>
        </p:spPr>
      </p:pic>
      <p:pic>
        <p:nvPicPr>
          <p:cNvPr id="3" name="Picture 2">
            <a:extLst>
              <a:ext uri="{FF2B5EF4-FFF2-40B4-BE49-F238E27FC236}">
                <a16:creationId xmlns:a16="http://schemas.microsoft.com/office/drawing/2014/main" id="{9AA295C9-B707-4BB8-A720-E3168C93E3F3}"/>
              </a:ext>
            </a:extLst>
          </p:cNvPr>
          <p:cNvPicPr>
            <a:picLocks noChangeAspect="1"/>
          </p:cNvPicPr>
          <p:nvPr/>
        </p:nvPicPr>
        <p:blipFill>
          <a:blip r:embed="rId5"/>
          <a:stretch>
            <a:fillRect/>
          </a:stretch>
        </p:blipFill>
        <p:spPr>
          <a:xfrm>
            <a:off x="4122655" y="2484094"/>
            <a:ext cx="2027624" cy="2005193"/>
          </a:xfrm>
          <a:prstGeom prst="rect">
            <a:avLst/>
          </a:prstGeom>
        </p:spPr>
      </p:pic>
      <p:pic>
        <p:nvPicPr>
          <p:cNvPr id="7" name="Picture 6">
            <a:extLst>
              <a:ext uri="{FF2B5EF4-FFF2-40B4-BE49-F238E27FC236}">
                <a16:creationId xmlns:a16="http://schemas.microsoft.com/office/drawing/2014/main" id="{15AE2B6A-8C2E-4D01-BEEB-6CD3A930DC31}"/>
              </a:ext>
            </a:extLst>
          </p:cNvPr>
          <p:cNvPicPr>
            <a:picLocks noChangeAspect="1"/>
          </p:cNvPicPr>
          <p:nvPr/>
        </p:nvPicPr>
        <p:blipFill>
          <a:blip r:embed="rId6"/>
          <a:stretch>
            <a:fillRect/>
          </a:stretch>
        </p:blipFill>
        <p:spPr>
          <a:xfrm>
            <a:off x="5346068" y="1790245"/>
            <a:ext cx="632200" cy="667540"/>
          </a:xfrm>
          <a:prstGeom prst="rect">
            <a:avLst/>
          </a:prstGeom>
        </p:spPr>
      </p:pic>
      <p:pic>
        <p:nvPicPr>
          <p:cNvPr id="21" name="Picture 20">
            <a:extLst>
              <a:ext uri="{FF2B5EF4-FFF2-40B4-BE49-F238E27FC236}">
                <a16:creationId xmlns:a16="http://schemas.microsoft.com/office/drawing/2014/main" id="{2FACFC7C-352F-491E-8BDD-78025B62DC02}"/>
              </a:ext>
            </a:extLst>
          </p:cNvPr>
          <p:cNvPicPr>
            <a:picLocks noChangeAspect="1"/>
          </p:cNvPicPr>
          <p:nvPr/>
        </p:nvPicPr>
        <p:blipFill>
          <a:blip r:embed="rId7"/>
          <a:stretch>
            <a:fillRect/>
          </a:stretch>
        </p:blipFill>
        <p:spPr>
          <a:xfrm>
            <a:off x="9062957" y="5271145"/>
            <a:ext cx="597176" cy="582698"/>
          </a:xfrm>
          <a:prstGeom prst="rect">
            <a:avLst/>
          </a:prstGeom>
        </p:spPr>
      </p:pic>
      <p:pic>
        <p:nvPicPr>
          <p:cNvPr id="27" name="Picture 26">
            <a:extLst>
              <a:ext uri="{FF2B5EF4-FFF2-40B4-BE49-F238E27FC236}">
                <a16:creationId xmlns:a16="http://schemas.microsoft.com/office/drawing/2014/main" id="{6D22FEC2-2DCD-495E-BDAD-A1FC94FC89AE}"/>
              </a:ext>
            </a:extLst>
          </p:cNvPr>
          <p:cNvPicPr>
            <a:picLocks noChangeAspect="1"/>
          </p:cNvPicPr>
          <p:nvPr/>
        </p:nvPicPr>
        <p:blipFill>
          <a:blip r:embed="rId8"/>
          <a:stretch>
            <a:fillRect/>
          </a:stretch>
        </p:blipFill>
        <p:spPr>
          <a:xfrm>
            <a:off x="9152033" y="2759170"/>
            <a:ext cx="631809" cy="617769"/>
          </a:xfrm>
          <a:prstGeom prst="rect">
            <a:avLst/>
          </a:prstGeom>
        </p:spPr>
      </p:pic>
      <p:sp>
        <p:nvSpPr>
          <p:cNvPr id="19" name="TextBox 18">
            <a:extLst>
              <a:ext uri="{FF2B5EF4-FFF2-40B4-BE49-F238E27FC236}">
                <a16:creationId xmlns:a16="http://schemas.microsoft.com/office/drawing/2014/main" id="{03D8BEA4-42F2-4752-84EA-CDCBE30937DB}"/>
              </a:ext>
            </a:extLst>
          </p:cNvPr>
          <p:cNvSpPr txBox="1"/>
          <p:nvPr/>
        </p:nvSpPr>
        <p:spPr>
          <a:xfrm>
            <a:off x="64656" y="5526310"/>
            <a:ext cx="2147104" cy="1323439"/>
          </a:xfrm>
          <a:prstGeom prst="rect">
            <a:avLst/>
          </a:prstGeom>
          <a:solidFill>
            <a:srgbClr val="FFFF00">
              <a:alpha val="50980"/>
            </a:srgbClr>
          </a:solidFill>
        </p:spPr>
        <p:txBody>
          <a:bodyPr wrap="square" rtlCol="0">
            <a:spAutoFit/>
          </a:bodyPr>
          <a:lstStyle/>
          <a:p>
            <a:r>
              <a:rPr lang="en-GB" sz="2000" b="1" dirty="0">
                <a:ln w="0">
                  <a:noFill/>
                </a:ln>
              </a:rPr>
              <a:t>MFL – </a:t>
            </a:r>
            <a:r>
              <a:rPr lang="en-GB" sz="1000" dirty="0">
                <a:ln w="0">
                  <a:noFill/>
                </a:ln>
              </a:rPr>
              <a:t>Pupils will be learning how to articulate their daily weekday routine . Pupils will also discuss in French what they have had for breakfast and compare a typical British Breakfast with a French Breakfast.</a:t>
            </a:r>
            <a:endParaRPr lang="en-US" sz="1000" dirty="0"/>
          </a:p>
        </p:txBody>
      </p:sp>
      <p:pic>
        <p:nvPicPr>
          <p:cNvPr id="6" name="Picture 5">
            <a:extLst>
              <a:ext uri="{FF2B5EF4-FFF2-40B4-BE49-F238E27FC236}">
                <a16:creationId xmlns:a16="http://schemas.microsoft.com/office/drawing/2014/main" id="{D24043FA-0A79-4BE7-9EB1-D1DF3B0673D2}"/>
              </a:ext>
            </a:extLst>
          </p:cNvPr>
          <p:cNvPicPr>
            <a:picLocks noChangeAspect="1"/>
          </p:cNvPicPr>
          <p:nvPr/>
        </p:nvPicPr>
        <p:blipFill>
          <a:blip r:embed="rId9"/>
          <a:stretch>
            <a:fillRect/>
          </a:stretch>
        </p:blipFill>
        <p:spPr>
          <a:xfrm>
            <a:off x="6311036" y="2698225"/>
            <a:ext cx="1226788" cy="947615"/>
          </a:xfrm>
          <a:prstGeom prst="rect">
            <a:avLst/>
          </a:prstGeom>
        </p:spPr>
      </p:pic>
      <p:pic>
        <p:nvPicPr>
          <p:cNvPr id="12" name="Picture 11">
            <a:extLst>
              <a:ext uri="{FF2B5EF4-FFF2-40B4-BE49-F238E27FC236}">
                <a16:creationId xmlns:a16="http://schemas.microsoft.com/office/drawing/2014/main" id="{1486C0BD-C2A2-4F94-B3E2-DD8107C6C995}"/>
              </a:ext>
            </a:extLst>
          </p:cNvPr>
          <p:cNvPicPr>
            <a:picLocks noChangeAspect="1"/>
          </p:cNvPicPr>
          <p:nvPr/>
        </p:nvPicPr>
        <p:blipFill>
          <a:blip r:embed="rId10"/>
          <a:stretch>
            <a:fillRect/>
          </a:stretch>
        </p:blipFill>
        <p:spPr>
          <a:xfrm>
            <a:off x="7561830" y="2698225"/>
            <a:ext cx="1393897" cy="909544"/>
          </a:xfrm>
          <a:prstGeom prst="rect">
            <a:avLst/>
          </a:prstGeom>
        </p:spPr>
      </p:pic>
      <p:pic>
        <p:nvPicPr>
          <p:cNvPr id="16" name="Picture 15">
            <a:extLst>
              <a:ext uri="{FF2B5EF4-FFF2-40B4-BE49-F238E27FC236}">
                <a16:creationId xmlns:a16="http://schemas.microsoft.com/office/drawing/2014/main" id="{30CE08B4-AEA4-4357-94C4-2B8F438944C1}"/>
              </a:ext>
            </a:extLst>
          </p:cNvPr>
          <p:cNvPicPr>
            <a:picLocks noChangeAspect="1"/>
          </p:cNvPicPr>
          <p:nvPr/>
        </p:nvPicPr>
        <p:blipFill rotWithShape="1">
          <a:blip r:embed="rId11"/>
          <a:srcRect b="5524"/>
          <a:stretch/>
        </p:blipFill>
        <p:spPr>
          <a:xfrm>
            <a:off x="6338356" y="5158205"/>
            <a:ext cx="645008" cy="699140"/>
          </a:xfrm>
          <a:prstGeom prst="rect">
            <a:avLst/>
          </a:prstGeom>
        </p:spPr>
      </p:pic>
      <p:pic>
        <p:nvPicPr>
          <p:cNvPr id="22" name="Picture 21">
            <a:extLst>
              <a:ext uri="{FF2B5EF4-FFF2-40B4-BE49-F238E27FC236}">
                <a16:creationId xmlns:a16="http://schemas.microsoft.com/office/drawing/2014/main" id="{DE5B7D55-415D-432F-B0E7-951C6B079E70}"/>
              </a:ext>
            </a:extLst>
          </p:cNvPr>
          <p:cNvPicPr>
            <a:picLocks noChangeAspect="1"/>
          </p:cNvPicPr>
          <p:nvPr/>
        </p:nvPicPr>
        <p:blipFill rotWithShape="1">
          <a:blip r:embed="rId12"/>
          <a:srcRect b="5524"/>
          <a:stretch/>
        </p:blipFill>
        <p:spPr>
          <a:xfrm>
            <a:off x="7333134" y="5158205"/>
            <a:ext cx="1141395" cy="699186"/>
          </a:xfrm>
          <a:prstGeom prst="rect">
            <a:avLst/>
          </a:prstGeom>
        </p:spPr>
      </p:pic>
    </p:spTree>
    <p:extLst>
      <p:ext uri="{BB962C8B-B14F-4D97-AF65-F5344CB8AC3E}">
        <p14:creationId xmlns:p14="http://schemas.microsoft.com/office/powerpoint/2010/main" val="3600182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F17534828EEB41BE893BC71721DA60" ma:contentTypeVersion="15" ma:contentTypeDescription="Create a new document." ma:contentTypeScope="" ma:versionID="6d198baf1d3aab2ac9f457ea897cb31d">
  <xsd:schema xmlns:xsd="http://www.w3.org/2001/XMLSchema" xmlns:xs="http://www.w3.org/2001/XMLSchema" xmlns:p="http://schemas.microsoft.com/office/2006/metadata/properties" xmlns:ns2="e8bfadbe-1b8d-41d1-96c8-d7fcadc46b8a" xmlns:ns3="0c00137f-3614-42ac-bafc-fb48f96eef97" targetNamespace="http://schemas.microsoft.com/office/2006/metadata/properties" ma:root="true" ma:fieldsID="fdd9511cae50ace51745b86b5b55847a" ns2:_="" ns3:_="">
    <xsd:import namespace="e8bfadbe-1b8d-41d1-96c8-d7fcadc46b8a"/>
    <xsd:import namespace="0c00137f-3614-42ac-bafc-fb48f96ee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fadbe-1b8d-41d1-96c8-d7fcadc46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19cab04-04b4-4d43-9124-46f2c3d6ea6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00137f-3614-42ac-bafc-fb48f96eef9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9bab825-091b-4f31-862d-038ebce96f51}" ma:internalName="TaxCatchAll" ma:showField="CatchAllData" ma:web="0c00137f-3614-42ac-bafc-fb48f96eef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00137f-3614-42ac-bafc-fb48f96eef97" xsi:nil="true"/>
    <lcf76f155ced4ddcb4097134ff3c332f xmlns="e8bfadbe-1b8d-41d1-96c8-d7fcadc46b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CB6B92-E292-4C67-9DDE-3A97B3AAD9CD}"/>
</file>

<file path=customXml/itemProps2.xml><?xml version="1.0" encoding="utf-8"?>
<ds:datastoreItem xmlns:ds="http://schemas.openxmlformats.org/officeDocument/2006/customXml" ds:itemID="{916146F0-7E20-4276-8B9B-0F4EA30FD416}"/>
</file>

<file path=customXml/itemProps3.xml><?xml version="1.0" encoding="utf-8"?>
<ds:datastoreItem xmlns:ds="http://schemas.openxmlformats.org/officeDocument/2006/customXml" ds:itemID="{F0D90E6A-91A6-4FD5-8D70-93F5FFB8F5EB}"/>
</file>

<file path=docProps/app.xml><?xml version="1.0" encoding="utf-8"?>
<Properties xmlns="http://schemas.openxmlformats.org/officeDocument/2006/extended-properties" xmlns:vt="http://schemas.openxmlformats.org/officeDocument/2006/docPropsVTypes">
  <Template>Office Theme</Template>
  <TotalTime>11144</TotalTime>
  <Words>1010</Words>
  <Application>Microsoft Office PowerPoint</Application>
  <PresentationFormat>A4 Paper (210x297 mm)</PresentationFormat>
  <Paragraphs>116</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Century Gothic</vt:lpstr>
      <vt:lpstr>Google Sans</vt:lpstr>
      <vt:lpstr>ReithSans</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O'Brien</dc:creator>
  <cp:lastModifiedBy>Sacred Heart Primary - Head</cp:lastModifiedBy>
  <cp:revision>142</cp:revision>
  <cp:lastPrinted>2025-01-14T12:53:15Z</cp:lastPrinted>
  <dcterms:created xsi:type="dcterms:W3CDTF">2020-09-08T17:18:55Z</dcterms:created>
  <dcterms:modified xsi:type="dcterms:W3CDTF">2025-01-27T10:45:57Z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0x01010015F17534828EEB41BE893BC71721DA60</vt:lpwstr>
  </property>
</Properties>
</file>